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3" r:id="rId4"/>
    <p:sldId id="261" r:id="rId5"/>
    <p:sldId id="266" r:id="rId6"/>
    <p:sldId id="267" r:id="rId7"/>
    <p:sldId id="268" r:id="rId8"/>
    <p:sldId id="265" r:id="rId9"/>
    <p:sldId id="271" r:id="rId10"/>
    <p:sldId id="270" r:id="rId11"/>
    <p:sldId id="264" r:id="rId12"/>
    <p:sldId id="260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D63232"/>
    <a:srgbClr val="731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5"/>
  </p:normalViewPr>
  <p:slideViewPr>
    <p:cSldViewPr snapToGrid="0" snapToObjects="1">
      <p:cViewPr varScale="1">
        <p:scale>
          <a:sx n="109" d="100"/>
          <a:sy n="109" d="100"/>
        </p:scale>
        <p:origin x="62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2962F-AF4F-4FAB-9A8C-1A623353535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C5CD73E-9574-4029-810B-44E2091541CE}">
      <dgm:prSet phldrT="[Текст]"/>
      <dgm:spPr/>
      <dgm:t>
        <a:bodyPr/>
        <a:lstStyle/>
        <a:p>
          <a:r>
            <a:rPr lang="ru-RU" dirty="0"/>
            <a:t>М</a:t>
          </a:r>
          <a:r>
            <a:rPr lang="ru-RU" b="1" dirty="0"/>
            <a:t>ОД</a:t>
          </a:r>
          <a:r>
            <a:rPr lang="ru-RU" dirty="0"/>
            <a:t>УЛИ</a:t>
          </a:r>
        </a:p>
      </dgm:t>
    </dgm:pt>
    <dgm:pt modelId="{74E3FC32-7C71-4D25-A5AE-589D3167AD48}" type="parTrans" cxnId="{397BABCE-9508-4E60-AF31-D9231051AB88}">
      <dgm:prSet/>
      <dgm:spPr/>
      <dgm:t>
        <a:bodyPr/>
        <a:lstStyle/>
        <a:p>
          <a:endParaRPr lang="ru-RU"/>
        </a:p>
      </dgm:t>
    </dgm:pt>
    <dgm:pt modelId="{0A4C7D99-28CC-4D67-A568-28FAA6005125}" type="sibTrans" cxnId="{397BABCE-9508-4E60-AF31-D9231051AB88}">
      <dgm:prSet/>
      <dgm:spPr/>
      <dgm:t>
        <a:bodyPr/>
        <a:lstStyle/>
        <a:p>
          <a:endParaRPr lang="ru-RU"/>
        </a:p>
      </dgm:t>
    </dgm:pt>
    <dgm:pt modelId="{E88292B7-7755-4039-A9FB-2ED0A8BB7D79}">
      <dgm:prSet phldrT="[Текст]"/>
      <dgm:spPr>
        <a:solidFill>
          <a:srgbClr val="008000"/>
        </a:solidFill>
      </dgm:spPr>
      <dgm:t>
        <a:bodyPr/>
        <a:lstStyle/>
        <a:p>
          <a:r>
            <a:rPr lang="ru-RU" dirty="0"/>
            <a:t>ПРОЕКТ</a:t>
          </a:r>
        </a:p>
      </dgm:t>
    </dgm:pt>
    <dgm:pt modelId="{938CAA91-875C-4F8F-8F85-F292F4CF4C56}" type="parTrans" cxnId="{141569F2-5DF7-4F78-94BD-D482870D45B6}">
      <dgm:prSet/>
      <dgm:spPr/>
      <dgm:t>
        <a:bodyPr/>
        <a:lstStyle/>
        <a:p>
          <a:endParaRPr lang="ru-RU"/>
        </a:p>
      </dgm:t>
    </dgm:pt>
    <dgm:pt modelId="{F93BC408-9E3E-4E74-9B88-55CFB2570199}" type="sibTrans" cxnId="{141569F2-5DF7-4F78-94BD-D482870D45B6}">
      <dgm:prSet/>
      <dgm:spPr/>
      <dgm:t>
        <a:bodyPr/>
        <a:lstStyle/>
        <a:p>
          <a:endParaRPr lang="ru-RU"/>
        </a:p>
      </dgm:t>
    </dgm:pt>
    <dgm:pt modelId="{5C7CA15E-51E8-4146-A31E-934B0931591B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/>
            <a:t>ЗАЩИТА</a:t>
          </a:r>
        </a:p>
      </dgm:t>
    </dgm:pt>
    <dgm:pt modelId="{25301EB6-F0D7-431F-8389-3987AF0133EC}" type="parTrans" cxnId="{945717F2-FF28-4B6F-8CE2-C3DF2A06253E}">
      <dgm:prSet/>
      <dgm:spPr/>
      <dgm:t>
        <a:bodyPr/>
        <a:lstStyle/>
        <a:p>
          <a:endParaRPr lang="ru-RU"/>
        </a:p>
      </dgm:t>
    </dgm:pt>
    <dgm:pt modelId="{972C4005-C4E9-4A15-85A0-A45EC0F41B4B}" type="sibTrans" cxnId="{945717F2-FF28-4B6F-8CE2-C3DF2A06253E}">
      <dgm:prSet/>
      <dgm:spPr/>
      <dgm:t>
        <a:bodyPr/>
        <a:lstStyle/>
        <a:p>
          <a:endParaRPr lang="ru-RU"/>
        </a:p>
      </dgm:t>
    </dgm:pt>
    <dgm:pt modelId="{5C1D6030-814D-43BD-9E0B-637E84AA99DB}" type="pres">
      <dgm:prSet presAssocID="{99E2962F-AF4F-4FAB-9A8C-1A623353535C}" presName="Name0" presStyleCnt="0">
        <dgm:presLayoutVars>
          <dgm:dir/>
          <dgm:resizeHandles val="exact"/>
        </dgm:presLayoutVars>
      </dgm:prSet>
      <dgm:spPr/>
    </dgm:pt>
    <dgm:pt modelId="{3449CC36-2E96-41D0-9EF7-D329C56EB6A7}" type="pres">
      <dgm:prSet presAssocID="{4C5CD73E-9574-4029-810B-44E2091541C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9D59C-EE60-4FBC-B009-C304FD086B90}" type="pres">
      <dgm:prSet presAssocID="{0A4C7D99-28CC-4D67-A568-28FAA600512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A15F423-CE5C-4AF3-83CC-E3729E7AB460}" type="pres">
      <dgm:prSet presAssocID="{0A4C7D99-28CC-4D67-A568-28FAA600512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BCBCE5E-0C23-461F-A0D8-50008D4669E9}" type="pres">
      <dgm:prSet presAssocID="{E88292B7-7755-4039-A9FB-2ED0A8BB7D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AA6C2-ECCB-4DE3-8B2C-EC8068D0510A}" type="pres">
      <dgm:prSet presAssocID="{F93BC408-9E3E-4E74-9B88-55CFB257019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E25458A-377E-4851-B15D-465BB12A30FE}" type="pres">
      <dgm:prSet presAssocID="{F93BC408-9E3E-4E74-9B88-55CFB257019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2251942-438E-44DC-B295-FB06AF000B94}" type="pres">
      <dgm:prSet presAssocID="{5C7CA15E-51E8-4146-A31E-934B093159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A4A26F-70CE-41A7-9708-8A1670F5C837}" type="presOf" srcId="{0A4C7D99-28CC-4D67-A568-28FAA6005125}" destId="{4A15F423-CE5C-4AF3-83CC-E3729E7AB460}" srcOrd="1" destOrd="0" presId="urn:microsoft.com/office/officeart/2005/8/layout/process1"/>
    <dgm:cxn modelId="{945717F2-FF28-4B6F-8CE2-C3DF2A06253E}" srcId="{99E2962F-AF4F-4FAB-9A8C-1A623353535C}" destId="{5C7CA15E-51E8-4146-A31E-934B0931591B}" srcOrd="2" destOrd="0" parTransId="{25301EB6-F0D7-431F-8389-3987AF0133EC}" sibTransId="{972C4005-C4E9-4A15-85A0-A45EC0F41B4B}"/>
    <dgm:cxn modelId="{A202A422-61D5-4853-B585-BF089E303DA5}" type="presOf" srcId="{5C7CA15E-51E8-4146-A31E-934B0931591B}" destId="{E2251942-438E-44DC-B295-FB06AF000B94}" srcOrd="0" destOrd="0" presId="urn:microsoft.com/office/officeart/2005/8/layout/process1"/>
    <dgm:cxn modelId="{D24C9533-A898-456F-9334-C0D01CB9B77F}" type="presOf" srcId="{F93BC408-9E3E-4E74-9B88-55CFB2570199}" destId="{9E25458A-377E-4851-B15D-465BB12A30FE}" srcOrd="1" destOrd="0" presId="urn:microsoft.com/office/officeart/2005/8/layout/process1"/>
    <dgm:cxn modelId="{672A6568-16C9-4954-9885-C1329A3EB0D9}" type="presOf" srcId="{4C5CD73E-9574-4029-810B-44E2091541CE}" destId="{3449CC36-2E96-41D0-9EF7-D329C56EB6A7}" srcOrd="0" destOrd="0" presId="urn:microsoft.com/office/officeart/2005/8/layout/process1"/>
    <dgm:cxn modelId="{4D28EB2B-052E-4978-BD26-F1EE0A52E054}" type="presOf" srcId="{E88292B7-7755-4039-A9FB-2ED0A8BB7D79}" destId="{8BCBCE5E-0C23-461F-A0D8-50008D4669E9}" srcOrd="0" destOrd="0" presId="urn:microsoft.com/office/officeart/2005/8/layout/process1"/>
    <dgm:cxn modelId="{D1BBD223-4430-429F-92E2-AFB69DF96581}" type="presOf" srcId="{99E2962F-AF4F-4FAB-9A8C-1A623353535C}" destId="{5C1D6030-814D-43BD-9E0B-637E84AA99DB}" srcOrd="0" destOrd="0" presId="urn:microsoft.com/office/officeart/2005/8/layout/process1"/>
    <dgm:cxn modelId="{FE3253AD-6E0C-4420-A508-6BFD832E5AB2}" type="presOf" srcId="{0A4C7D99-28CC-4D67-A568-28FAA6005125}" destId="{67E9D59C-EE60-4FBC-B009-C304FD086B90}" srcOrd="0" destOrd="0" presId="urn:microsoft.com/office/officeart/2005/8/layout/process1"/>
    <dgm:cxn modelId="{397BABCE-9508-4E60-AF31-D9231051AB88}" srcId="{99E2962F-AF4F-4FAB-9A8C-1A623353535C}" destId="{4C5CD73E-9574-4029-810B-44E2091541CE}" srcOrd="0" destOrd="0" parTransId="{74E3FC32-7C71-4D25-A5AE-589D3167AD48}" sibTransId="{0A4C7D99-28CC-4D67-A568-28FAA6005125}"/>
    <dgm:cxn modelId="{A1D1899F-0CBE-4A92-AA9A-633E29884BE0}" type="presOf" srcId="{F93BC408-9E3E-4E74-9B88-55CFB2570199}" destId="{287AA6C2-ECCB-4DE3-8B2C-EC8068D0510A}" srcOrd="0" destOrd="0" presId="urn:microsoft.com/office/officeart/2005/8/layout/process1"/>
    <dgm:cxn modelId="{141569F2-5DF7-4F78-94BD-D482870D45B6}" srcId="{99E2962F-AF4F-4FAB-9A8C-1A623353535C}" destId="{E88292B7-7755-4039-A9FB-2ED0A8BB7D79}" srcOrd="1" destOrd="0" parTransId="{938CAA91-875C-4F8F-8F85-F292F4CF4C56}" sibTransId="{F93BC408-9E3E-4E74-9B88-55CFB2570199}"/>
    <dgm:cxn modelId="{5D9E2D82-A070-42A3-B3C1-F8E935F056E5}" type="presParOf" srcId="{5C1D6030-814D-43BD-9E0B-637E84AA99DB}" destId="{3449CC36-2E96-41D0-9EF7-D329C56EB6A7}" srcOrd="0" destOrd="0" presId="urn:microsoft.com/office/officeart/2005/8/layout/process1"/>
    <dgm:cxn modelId="{912BC473-76CB-4590-96E3-2C5FD0E72052}" type="presParOf" srcId="{5C1D6030-814D-43BD-9E0B-637E84AA99DB}" destId="{67E9D59C-EE60-4FBC-B009-C304FD086B90}" srcOrd="1" destOrd="0" presId="urn:microsoft.com/office/officeart/2005/8/layout/process1"/>
    <dgm:cxn modelId="{426159D4-E8C1-4F49-953A-2F95330B2332}" type="presParOf" srcId="{67E9D59C-EE60-4FBC-B009-C304FD086B90}" destId="{4A15F423-CE5C-4AF3-83CC-E3729E7AB460}" srcOrd="0" destOrd="0" presId="urn:microsoft.com/office/officeart/2005/8/layout/process1"/>
    <dgm:cxn modelId="{31C9605F-97DA-4A70-AAB2-24B7447E12ED}" type="presParOf" srcId="{5C1D6030-814D-43BD-9E0B-637E84AA99DB}" destId="{8BCBCE5E-0C23-461F-A0D8-50008D4669E9}" srcOrd="2" destOrd="0" presId="urn:microsoft.com/office/officeart/2005/8/layout/process1"/>
    <dgm:cxn modelId="{1E2C49F1-2277-4F46-B34A-9DB7D1CC22B4}" type="presParOf" srcId="{5C1D6030-814D-43BD-9E0B-637E84AA99DB}" destId="{287AA6C2-ECCB-4DE3-8B2C-EC8068D0510A}" srcOrd="3" destOrd="0" presId="urn:microsoft.com/office/officeart/2005/8/layout/process1"/>
    <dgm:cxn modelId="{C370D6FB-80E5-4331-AC58-9BA2DF0CAF15}" type="presParOf" srcId="{287AA6C2-ECCB-4DE3-8B2C-EC8068D0510A}" destId="{9E25458A-377E-4851-B15D-465BB12A30FE}" srcOrd="0" destOrd="0" presId="urn:microsoft.com/office/officeart/2005/8/layout/process1"/>
    <dgm:cxn modelId="{46BBD258-4624-4863-8F12-CEBAA404FCA3}" type="presParOf" srcId="{5C1D6030-814D-43BD-9E0B-637E84AA99DB}" destId="{E2251942-438E-44DC-B295-FB06AF000B9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9CC36-2E96-41D0-9EF7-D329C56EB6A7}">
      <dsp:nvSpPr>
        <dsp:cNvPr id="0" name=""/>
        <dsp:cNvSpPr/>
      </dsp:nvSpPr>
      <dsp:spPr>
        <a:xfrm>
          <a:off x="3971" y="875657"/>
          <a:ext cx="1186942" cy="712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</a:t>
          </a:r>
          <a:r>
            <a:rPr lang="ru-RU" sz="2000" b="1" kern="1200" dirty="0"/>
            <a:t>ОД</a:t>
          </a:r>
          <a:r>
            <a:rPr lang="ru-RU" sz="2000" kern="1200" dirty="0"/>
            <a:t>УЛИ</a:t>
          </a:r>
        </a:p>
      </dsp:txBody>
      <dsp:txXfrm>
        <a:off x="24830" y="896516"/>
        <a:ext cx="1145224" cy="670447"/>
      </dsp:txXfrm>
    </dsp:sp>
    <dsp:sp modelId="{67E9D59C-EE60-4FBC-B009-C304FD086B90}">
      <dsp:nvSpPr>
        <dsp:cNvPr id="0" name=""/>
        <dsp:cNvSpPr/>
      </dsp:nvSpPr>
      <dsp:spPr>
        <a:xfrm>
          <a:off x="1309608" y="1084559"/>
          <a:ext cx="251631" cy="294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309608" y="1143431"/>
        <a:ext cx="176142" cy="176617"/>
      </dsp:txXfrm>
    </dsp:sp>
    <dsp:sp modelId="{8BCBCE5E-0C23-461F-A0D8-50008D4669E9}">
      <dsp:nvSpPr>
        <dsp:cNvPr id="0" name=""/>
        <dsp:cNvSpPr/>
      </dsp:nvSpPr>
      <dsp:spPr>
        <a:xfrm>
          <a:off x="1665691" y="875657"/>
          <a:ext cx="1186942" cy="712165"/>
        </a:xfrm>
        <a:prstGeom prst="roundRect">
          <a:avLst>
            <a:gd name="adj" fmla="val 10000"/>
          </a:avLst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ПРОЕКТ</a:t>
          </a:r>
        </a:p>
      </dsp:txBody>
      <dsp:txXfrm>
        <a:off x="1686550" y="896516"/>
        <a:ext cx="1145224" cy="670447"/>
      </dsp:txXfrm>
    </dsp:sp>
    <dsp:sp modelId="{287AA6C2-ECCB-4DE3-8B2C-EC8068D0510A}">
      <dsp:nvSpPr>
        <dsp:cNvPr id="0" name=""/>
        <dsp:cNvSpPr/>
      </dsp:nvSpPr>
      <dsp:spPr>
        <a:xfrm>
          <a:off x="2971328" y="1084559"/>
          <a:ext cx="251631" cy="294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971328" y="1143431"/>
        <a:ext cx="176142" cy="176617"/>
      </dsp:txXfrm>
    </dsp:sp>
    <dsp:sp modelId="{E2251942-438E-44DC-B295-FB06AF000B94}">
      <dsp:nvSpPr>
        <dsp:cNvPr id="0" name=""/>
        <dsp:cNvSpPr/>
      </dsp:nvSpPr>
      <dsp:spPr>
        <a:xfrm>
          <a:off x="3327411" y="875657"/>
          <a:ext cx="1186942" cy="71216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ЗАЩИТА</a:t>
          </a:r>
        </a:p>
      </dsp:txBody>
      <dsp:txXfrm>
        <a:off x="3348270" y="896516"/>
        <a:ext cx="1145224" cy="670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23768-61B4-EA46-A353-05122740CF7E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45ACA-91D5-334C-BAC5-66DE94369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18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BC2A2-2D00-3C41-BDD5-966434058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6F3DA3-1435-AF46-8A00-9C3188EA9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93603B-4EC8-7A48-AE76-3F6E1EEC7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08B8-7BFA-0F46-8FCD-E61EBE999F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8597FC-D237-F54E-9F26-7C27B1F2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951D31-22AA-8F42-B5AE-C2E5D2BC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E176-D295-8044-87EC-182AFE3B8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1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FAFBD-AB71-1B4C-A51C-5D50C5F1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BFC874-547D-B944-89DA-5FC1C9FD8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920219-65C4-7344-8C7C-C977ACF6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08B8-7BFA-0F46-8FCD-E61EBE999F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0771-D14F-674C-96D0-13A68A47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E6CCD9-2295-6342-9846-68BB7D2A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E176-D295-8044-87EC-182AFE3B8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8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AFF84F-D35D-3D46-AD24-137C27226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335B68-EEB8-0A43-91D9-34DA96966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54F963-85CC-1E41-B0A5-C27D2D34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08B8-7BFA-0F46-8FCD-E61EBE999F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8022D1-E188-2249-9786-EEA03493A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9D6A3-8230-9345-BB42-C8ACF878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E176-D295-8044-87EC-182AFE3B8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9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9B160-C17B-0B43-986D-53B3E33C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84B1B3-55C6-2D49-8250-57CFD27F0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0C202-4A8B-5A40-BFAA-90B3DE43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08B8-7BFA-0F46-8FCD-E61EBE999F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015E05-9AFA-554B-8839-E9BCAF71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73723-1009-2C4F-8198-C057ED00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E176-D295-8044-87EC-182AFE3B8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6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BCCF9-4CB0-064C-B46D-F2F8682C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EB240F-08CD-E24F-B7B3-C365E4800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7943EA-1D11-014F-9DEC-2B2DC87B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08B8-7BFA-0F46-8FCD-E61EBE999F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FD77F5-F4BB-FC4F-9D02-B1072B86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43A0A1-8FAD-E342-8447-7AB72E600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E176-D295-8044-87EC-182AFE3B8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4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2FDF8-EE8E-DE44-8B58-238A9812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BAF290-04C4-164F-A83E-C05F75566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A9E53B-CD42-F949-8D94-DBAA1AC69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1F9E7A-FE92-5644-9686-DC665E6D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08B8-7BFA-0F46-8FCD-E61EBE999F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A54D48-D96F-E748-A8DF-D8E489C3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ED19DE-AD7B-5248-B60C-2F38215D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E176-D295-8044-87EC-182AFE3B8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7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715C4-F250-A740-B727-FA54B524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3E0EF2-1717-9F42-B6B9-DB2D05288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97FFF9-7A4D-3C48-88B9-64B5EC2A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92366C-DFFC-8444-BB23-695121053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111194-A738-BD4C-9B2D-FC8A4AA17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EC77C6-BD57-7142-BF21-E080DCCC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08B8-7BFA-0F46-8FCD-E61EBE999F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D02E09-A87C-944E-A393-DFA21F5A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2E52FD-1AEE-4544-A2D3-9EB3F859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E176-D295-8044-87EC-182AFE3B8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4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1E4F4-3D9D-BD42-8BBC-DA718B26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93C7E9-1D12-E84F-BA9C-181B9DC9B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08B8-7BFA-0F46-8FCD-E61EBE999F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7DAB0B-7ADE-6A44-96B3-F95DB26C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4A9DE6-F01E-A943-A587-7C81CAF7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E176-D295-8044-87EC-182AFE3B8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7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27AF6A-8C44-3740-9B49-0E70F507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08B8-7BFA-0F46-8FCD-E61EBE999F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4951B5-C859-A44F-9BF1-8F4EC10F5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17F321-B732-3B47-B38B-60F7BCD6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E176-D295-8044-87EC-182AFE3B8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7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B4C78-3799-DF45-84F0-C93B7272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A4735-BA68-F14D-AEF3-66E28138F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61AE44-10D2-C441-83B6-AF5F447DC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961705-F915-0C4F-A9D5-8CB3E5C4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08B8-7BFA-0F46-8FCD-E61EBE999F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E30B7A-E2CE-B246-808B-595D0F59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A08455-47F1-D44D-AAD7-E0BC755C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E176-D295-8044-87EC-182AFE3B8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0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43496-D0B2-374E-A4FC-1168C0D8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59E6D1-55D5-B641-AD81-6AA5FE88A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7AEE9B-CCB0-A840-A2BE-D828C4EFE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FF71D-5944-694C-A67A-537C239C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08B8-7BFA-0F46-8FCD-E61EBE999F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BAD47-4770-D949-8EBA-7381AF99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C2E18-BB26-324D-806D-A3C6D046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E176-D295-8044-87EC-182AFE3B8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4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45500-EC29-8843-94B4-3A1D4FDC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F03E85-8A8E-F448-AE95-A8585F18D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EB93E-6228-0B46-AD4B-990DAB2D3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08B8-7BFA-0F46-8FCD-E61EBE999F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A6E894-57FF-4D42-9BFF-1A6D35D23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19B62C-A782-AF4C-BD76-614F9BF76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E176-D295-8044-87EC-182AFE3B8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k.belyaevskaya@spbstu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275314-6EB7-1340-AEEC-837D170EC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8419"/>
            <a:ext cx="9144000" cy="512762"/>
          </a:xfrm>
        </p:spPr>
        <p:txBody>
          <a:bodyPr/>
          <a:lstStyle/>
          <a:p>
            <a:r>
              <a:rPr lang="ru-RU" dirty="0"/>
              <a:t>ДПО, международная образовательная программа</a:t>
            </a:r>
          </a:p>
        </p:txBody>
      </p:sp>
      <p:pic>
        <p:nvPicPr>
          <p:cNvPr id="1026" name="Picture 2" descr="Политех логотип (73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5" y="155275"/>
            <a:ext cx="984950" cy="124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75B4F73-8100-6B49-8353-C73927B033D6}"/>
              </a:ext>
            </a:extLst>
          </p:cNvPr>
          <p:cNvSpPr txBox="1">
            <a:spLocks/>
          </p:cNvSpPr>
          <p:nvPr/>
        </p:nvSpPr>
        <p:spPr>
          <a:xfrm>
            <a:off x="0" y="1981200"/>
            <a:ext cx="12192000" cy="1586272"/>
          </a:xfrm>
          <a:prstGeom prst="rect">
            <a:avLst/>
          </a:prstGeom>
          <a:solidFill>
            <a:srgbClr val="008000"/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Цифровое исследовательское лидерство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B9275314-6EB7-1340-AEEC-837D170ECB05}"/>
              </a:ext>
            </a:extLst>
          </p:cNvPr>
          <p:cNvSpPr txBox="1">
            <a:spLocks/>
          </p:cNvSpPr>
          <p:nvPr/>
        </p:nvSpPr>
        <p:spPr>
          <a:xfrm>
            <a:off x="1805796" y="6345238"/>
            <a:ext cx="9144000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Санкт-Петербург, 2022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88" y="295635"/>
            <a:ext cx="949815" cy="96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43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6C89A1-DE35-0742-B537-DB2F22EFAFAB}"/>
              </a:ext>
            </a:extLst>
          </p:cNvPr>
          <p:cNvSpPr txBox="1"/>
          <p:nvPr/>
        </p:nvSpPr>
        <p:spPr>
          <a:xfrm>
            <a:off x="514550" y="4747744"/>
            <a:ext cx="30826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Соколова Наталия Викторовна</a:t>
            </a:r>
            <a:r>
              <a:rPr lang="ru-RU" sz="1400" dirty="0"/>
              <a:t>,</a:t>
            </a:r>
          </a:p>
          <a:p>
            <a:r>
              <a:rPr lang="ru-RU" sz="1400" dirty="0"/>
              <a:t>кандидат технических наук, доцент, директор Центра информационно-библиотечных систем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C163000-CD04-0B4E-A48F-E3A9DBAE7F36}"/>
              </a:ext>
            </a:extLst>
          </p:cNvPr>
          <p:cNvSpPr txBox="1">
            <a:spLocks/>
          </p:cNvSpPr>
          <p:nvPr/>
        </p:nvSpPr>
        <p:spPr>
          <a:xfrm>
            <a:off x="0" y="389037"/>
            <a:ext cx="12192001" cy="879046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5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Цифровая трансформация библиотеки университета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0356" y="1496996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Теоретические занятия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0356" y="2812197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Практические занятия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7013" y="4516486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Самостоятельная работа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90356" y="3214801"/>
            <a:ext cx="80882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Знакомство с интерфейсом Электронной библиотеки СПбПУ.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Изучение интерфейса системы передачи произведения автором в Электронную библиотеку.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Подбор ресурсов Электронной библиотеки СПбПУ для образовательной программы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90356" y="1981200"/>
            <a:ext cx="7805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Трансформация библиотечного фонда и предоставляемых сервисов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Электронные библиотеки и институциональные </a:t>
            </a:r>
            <a:r>
              <a:rPr lang="ru-RU" sz="1600" dirty="0" err="1"/>
              <a:t>репозитории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Корпоративные и глобальные сервисы для работы с информационными ресурсами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90349" y="5005520"/>
            <a:ext cx="8194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Отработка навыков поиска информационных ресурсов в Электронной библиотеке СПбПУ, в электронно-библиотечных системах и научных базах данных.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Отработка навыков определения видов лицензирования для научных и образовательных ресурсов.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Отработка навыков «бесшовного» перехода к научным и образовательным ресурсам ограниченного доступа с применением федеративной аутентификации FEDURUS (на примере ЭБС, Электронной библиотеки СПбПУ, научных баз, платформы ORCID, пр.). </a:t>
            </a:r>
          </a:p>
        </p:txBody>
      </p:sp>
      <p:pic>
        <p:nvPicPr>
          <p:cNvPr id="2050" name="Picture 2" descr="D:\Downloads\портрет на работ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45" y="1620217"/>
            <a:ext cx="2172202" cy="28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57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6C89A1-DE35-0742-B537-DB2F22EFAFAB}"/>
              </a:ext>
            </a:extLst>
          </p:cNvPr>
          <p:cNvSpPr txBox="1"/>
          <p:nvPr/>
        </p:nvSpPr>
        <p:spPr>
          <a:xfrm>
            <a:off x="703288" y="4709197"/>
            <a:ext cx="30333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/>
              <a:t>Валюхова</a:t>
            </a:r>
            <a:r>
              <a:rPr lang="ru-RU" sz="1400" b="1" dirty="0"/>
              <a:t> Анна Владимировна</a:t>
            </a:r>
            <a:r>
              <a:rPr lang="ru-RU" sz="1400" dirty="0"/>
              <a:t>,</a:t>
            </a:r>
          </a:p>
          <a:p>
            <a:r>
              <a:rPr lang="ru-RU" sz="1400" dirty="0"/>
              <a:t>ведущий специалист по маркетингу Международного академического центра компетенции "Технологии интеллектуального предприятия",</a:t>
            </a:r>
          </a:p>
          <a:p>
            <a:r>
              <a:rPr lang="ru-RU" sz="1400" dirty="0"/>
              <a:t>младший научный сотрудник  Дирекции образовательных программ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C163000-CD04-0B4E-A48F-E3A9DBAE7F36}"/>
              </a:ext>
            </a:extLst>
          </p:cNvPr>
          <p:cNvSpPr txBox="1">
            <a:spLocks/>
          </p:cNvSpPr>
          <p:nvPr/>
        </p:nvSpPr>
        <p:spPr>
          <a:xfrm>
            <a:off x="0" y="389037"/>
            <a:ext cx="12192001" cy="879046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6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Цифровизация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бизнес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-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процессов в университетах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0356" y="1496996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Теоретические занятия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0356" y="2989838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Практические занятия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0354" y="5201674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Самостоятельная работа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90356" y="3431664"/>
            <a:ext cx="80882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Знакомство с интерфейсом </a:t>
            </a:r>
            <a:r>
              <a:rPr lang="ru-RU" sz="1600" dirty="0" err="1"/>
              <a:t>майнера</a:t>
            </a:r>
            <a:r>
              <a:rPr lang="ru-RU" sz="1600" dirty="0"/>
              <a:t>, изучение графа процесса, статистических показателей, сценариев. Работа с фильтрами.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/>
              <a:t>Создание</a:t>
            </a:r>
            <a:r>
              <a:rPr lang="en-US" sz="1600" dirty="0"/>
              <a:t> </a:t>
            </a:r>
            <a:r>
              <a:rPr lang="en-US" sz="1600" dirty="0" err="1"/>
              <a:t>источника</a:t>
            </a:r>
            <a:r>
              <a:rPr lang="en-US" sz="1600" dirty="0"/>
              <a:t> </a:t>
            </a:r>
            <a:r>
              <a:rPr lang="en-US" sz="1600" dirty="0" err="1"/>
              <a:t>данных</a:t>
            </a:r>
            <a:r>
              <a:rPr lang="en-US" sz="1600" dirty="0"/>
              <a:t>, </a:t>
            </a:r>
            <a:r>
              <a:rPr lang="en-US" sz="1600" dirty="0" err="1"/>
              <a:t>извлечение</a:t>
            </a:r>
            <a:r>
              <a:rPr lang="en-US" sz="1600" dirty="0"/>
              <a:t> </a:t>
            </a:r>
            <a:r>
              <a:rPr lang="en-US" sz="1600" dirty="0" err="1"/>
              <a:t>процесса</a:t>
            </a:r>
            <a:r>
              <a:rPr lang="en-US" sz="1600" dirty="0"/>
              <a:t>. </a:t>
            </a:r>
            <a:r>
              <a:rPr lang="en-US" sz="1600" dirty="0" err="1"/>
              <a:t>Построение</a:t>
            </a:r>
            <a:r>
              <a:rPr lang="en-US" sz="1600" dirty="0"/>
              <a:t> </a:t>
            </a:r>
            <a:r>
              <a:rPr lang="en-US" sz="1600" dirty="0" err="1"/>
              <a:t>аналитических</a:t>
            </a:r>
            <a:r>
              <a:rPr lang="en-US" sz="1600" dirty="0"/>
              <a:t> </a:t>
            </a:r>
            <a:r>
              <a:rPr lang="en-US" sz="1600" dirty="0" err="1"/>
              <a:t>панелей</a:t>
            </a: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Проектная работа: выбор процесса для исследования, формулирование бизнес-целей, </a:t>
            </a:r>
            <a:r>
              <a:rPr lang="en-US" sz="1600" dirty="0" err="1"/>
              <a:t>определение</a:t>
            </a:r>
            <a:r>
              <a:rPr lang="en-US" sz="1600" dirty="0"/>
              <a:t> </a:t>
            </a:r>
            <a:r>
              <a:rPr lang="en-US" sz="1600" dirty="0" err="1"/>
              <a:t>источников</a:t>
            </a:r>
            <a:r>
              <a:rPr lang="en-US" sz="1600" dirty="0"/>
              <a:t> </a:t>
            </a:r>
            <a:r>
              <a:rPr lang="en-US" sz="1600" dirty="0" err="1"/>
              <a:t>данных</a:t>
            </a:r>
            <a:r>
              <a:rPr lang="ru-RU" sz="1600" dirty="0"/>
              <a:t>, формирование команды проекта </a:t>
            </a:r>
            <a:r>
              <a:rPr lang="en-US" sz="1600" dirty="0"/>
              <a:t>process mining</a:t>
            </a:r>
            <a:endParaRPr lang="ru-RU" sz="16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90356" y="1981200"/>
            <a:ext cx="73568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Глубинный анализ процессов: основы 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Функционал </a:t>
            </a:r>
            <a:r>
              <a:rPr lang="ru-RU" sz="1600" dirty="0" err="1"/>
              <a:t>майнера</a:t>
            </a:r>
            <a:r>
              <a:rPr lang="ru-RU" sz="1600" dirty="0"/>
              <a:t>: извлечение цифрового двойника процесса и его анализ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Алгоритм внедрения метода </a:t>
            </a:r>
            <a:r>
              <a:rPr lang="ru-RU" sz="1600" dirty="0" err="1"/>
              <a:t>process</a:t>
            </a:r>
            <a:r>
              <a:rPr lang="ru-RU" sz="1600" dirty="0"/>
              <a:t> </a:t>
            </a:r>
            <a:r>
              <a:rPr lang="ru-RU" sz="1600" dirty="0" err="1"/>
              <a:t>mining</a:t>
            </a:r>
            <a:r>
              <a:rPr lang="ru-RU" sz="1600" dirty="0"/>
              <a:t> в работу организации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43693" y="5663304"/>
            <a:ext cx="8194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Отработка навыков работы с </a:t>
            </a:r>
            <a:r>
              <a:rPr lang="ru-RU" sz="1600" dirty="0" err="1"/>
              <a:t>майнером</a:t>
            </a:r>
            <a:r>
              <a:rPr lang="ru-RU" sz="1600" dirty="0"/>
              <a:t>: решение кейсов (поиск ответов на поставленные вопросы)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Анализ бизнес-процессов в своем университете, подготовка предложений по применению инструментов </a:t>
            </a:r>
            <a:r>
              <a:rPr lang="en-US" sz="1600" dirty="0"/>
              <a:t>process mining</a:t>
            </a:r>
            <a:r>
              <a:rPr lang="ru-RU" sz="1600" dirty="0"/>
              <a:t> для их изучения и оптимизации</a:t>
            </a:r>
          </a:p>
        </p:txBody>
      </p:sp>
      <p:pic>
        <p:nvPicPr>
          <p:cNvPr id="1026" name="Picture 2" descr="Y:\_ПРИОРИТЕТ_2030\ДПО\Фото\ВалюховаАн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8" y="1592771"/>
            <a:ext cx="2579567" cy="295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07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C1858D-CA77-1F47-AAD5-B1CE97C4F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798" y="999137"/>
            <a:ext cx="3235410" cy="1524255"/>
          </a:xfrm>
          <a:ln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ru-RU" sz="1600" dirty="0"/>
              <a:t>Руководители </a:t>
            </a:r>
            <a:r>
              <a:rPr lang="ru-RU" sz="1600" dirty="0" smtClean="0"/>
              <a:t>подразделений</a:t>
            </a:r>
            <a:endParaRPr lang="ru-RU" sz="1600" dirty="0"/>
          </a:p>
          <a:p>
            <a:r>
              <a:rPr lang="ru-RU" sz="1600" dirty="0"/>
              <a:t>Руководители научных групп</a:t>
            </a:r>
          </a:p>
          <a:p>
            <a:r>
              <a:rPr lang="ru-RU" sz="1600" dirty="0"/>
              <a:t>Ведущие специалисты</a:t>
            </a:r>
          </a:p>
          <a:p>
            <a:r>
              <a:rPr lang="ru-RU" sz="1600" dirty="0"/>
              <a:t>Заинтересованные лица</a:t>
            </a:r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C163000-CD04-0B4E-A48F-E3A9DBAE7F36}"/>
              </a:ext>
            </a:extLst>
          </p:cNvPr>
          <p:cNvSpPr txBox="1">
            <a:spLocks/>
          </p:cNvSpPr>
          <p:nvPr/>
        </p:nvSpPr>
        <p:spPr>
          <a:xfrm>
            <a:off x="2470798" y="28561"/>
            <a:ext cx="8384771" cy="879046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Для кого разработана программа? 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AC163000-CD04-0B4E-A48F-E3A9DBAE7F36}"/>
              </a:ext>
            </a:extLst>
          </p:cNvPr>
          <p:cNvSpPr txBox="1">
            <a:spLocks/>
          </p:cNvSpPr>
          <p:nvPr/>
        </p:nvSpPr>
        <p:spPr>
          <a:xfrm>
            <a:off x="1" y="5659086"/>
            <a:ext cx="12192000" cy="879046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+mn-lt"/>
              </a:rPr>
              <a:t>Стоимость: 25 000 – 35 000 рублей *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+mn-lt"/>
              </a:rPr>
              <a:t>*1. Стоимость зависит от формата проведения, интенсивности программы и объема проектной деятельности , 2.Партнерские организации – 15 % скидка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71" y="2997531"/>
            <a:ext cx="2831993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/>
              <a:t>ONLINE</a:t>
            </a:r>
            <a:r>
              <a:rPr lang="ru-RU" dirty="0"/>
              <a:t>, </a:t>
            </a:r>
            <a:r>
              <a:rPr lang="pt-PT" dirty="0"/>
              <a:t>OFFLINE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-1736" y="3509562"/>
            <a:ext cx="336919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Английский, русский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737" y="4039607"/>
            <a:ext cx="386009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группа</a:t>
            </a:r>
            <a:r>
              <a:rPr lang="en-US" dirty="0"/>
              <a:t> 10</a:t>
            </a:r>
            <a:r>
              <a:rPr lang="ru-RU" dirty="0"/>
              <a:t>+</a:t>
            </a:r>
            <a:r>
              <a:rPr lang="en-US" dirty="0"/>
              <a:t> </a:t>
            </a:r>
            <a:r>
              <a:rPr lang="ru-RU" dirty="0"/>
              <a:t>человек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740" y="4561339"/>
            <a:ext cx="447702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ЛЕТО, ЗИМА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676626" y="4804792"/>
            <a:ext cx="3456184" cy="603786"/>
            <a:chOff x="1238981" y="6096864"/>
            <a:chExt cx="3456184" cy="603786"/>
          </a:xfrm>
        </p:grpSpPr>
        <p:pic>
          <p:nvPicPr>
            <p:cNvPr id="24" name="Picture 4" descr="galochka - LANCMAN SCHOO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7478" y="6354403"/>
              <a:ext cx="348373" cy="33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galochka - LANCMAN SCHOO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214" y="6354402"/>
              <a:ext cx="348373" cy="33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galochka - LANCMAN SCHOO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897" y="6362207"/>
              <a:ext cx="348373" cy="33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galochka - LANCMAN SCHOO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284" y="6362207"/>
              <a:ext cx="348373" cy="33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galochka - LANCMAN SCHOO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480" y="6354403"/>
              <a:ext cx="348373" cy="33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galochka - LANCMAN SCHOO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238" y="6362207"/>
              <a:ext cx="348373" cy="33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galochka - LANCMAN SCHOO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11" y="6362207"/>
              <a:ext cx="348373" cy="33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1238981" y="6115875"/>
              <a:ext cx="50687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100" dirty="0">
                  <a:ea typeface="Times New Roman" panose="02020603050405020304" pitchFamily="18" charset="0"/>
                </a:rPr>
                <a:t>Day 1</a:t>
              </a:r>
              <a:endParaRPr lang="ru-RU" sz="1100" dirty="0">
                <a:ea typeface="Times New Roman" panose="02020603050405020304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745851" y="6117264"/>
              <a:ext cx="50687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100" dirty="0">
                  <a:ea typeface="Times New Roman" panose="02020603050405020304" pitchFamily="18" charset="0"/>
                </a:rPr>
                <a:t>Day 2</a:t>
              </a:r>
              <a:endParaRPr lang="ru-RU" sz="1100" dirty="0">
                <a:ea typeface="Times New Roman" panose="02020603050405020304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247648" y="6107484"/>
              <a:ext cx="50687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100" dirty="0">
                  <a:ea typeface="Times New Roman" panose="02020603050405020304" pitchFamily="18" charset="0"/>
                </a:rPr>
                <a:t>Day 3</a:t>
              </a:r>
              <a:endParaRPr lang="ru-RU" sz="1100" dirty="0">
                <a:ea typeface="Times New Roman" panose="02020603050405020304" pitchFamily="18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754518" y="6102946"/>
              <a:ext cx="50687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100" dirty="0">
                  <a:ea typeface="Times New Roman" panose="02020603050405020304" pitchFamily="18" charset="0"/>
                </a:rPr>
                <a:t>Day 4</a:t>
              </a:r>
              <a:endParaRPr lang="ru-RU" sz="1100" dirty="0">
                <a:ea typeface="Times New Roman" panose="02020603050405020304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276368" y="6117264"/>
              <a:ext cx="50687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100" dirty="0">
                  <a:ea typeface="Times New Roman" panose="02020603050405020304" pitchFamily="18" charset="0"/>
                </a:rPr>
                <a:t>Day 5</a:t>
              </a:r>
              <a:endParaRPr lang="ru-RU" sz="1100" dirty="0">
                <a:ea typeface="Times New Roman" panose="02020603050405020304" pitchFamily="18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703989" y="6104101"/>
              <a:ext cx="50687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100" dirty="0">
                  <a:ea typeface="Times New Roman" panose="02020603050405020304" pitchFamily="18" charset="0"/>
                </a:rPr>
                <a:t>Day 6</a:t>
              </a:r>
              <a:endParaRPr lang="ru-RU" sz="1100" dirty="0">
                <a:ea typeface="Times New Roman" panose="02020603050405020304" pitchFamily="18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188295" y="6096864"/>
              <a:ext cx="50687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100" dirty="0">
                  <a:ea typeface="Times New Roman" panose="02020603050405020304" pitchFamily="18" charset="0"/>
                </a:rPr>
                <a:t>Day 7</a:t>
              </a:r>
              <a:endParaRPr lang="ru-RU" sz="1100" dirty="0">
                <a:ea typeface="Times New Roman" panose="02020603050405020304" pitchFamily="18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C851860-E230-FE41-AE06-00C725E2F2E6}"/>
              </a:ext>
            </a:extLst>
          </p:cNvPr>
          <p:cNvSpPr txBox="1"/>
          <p:nvPr/>
        </p:nvSpPr>
        <p:spPr>
          <a:xfrm>
            <a:off x="6280402" y="4153862"/>
            <a:ext cx="93207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effectLst/>
                <a:ea typeface="Times New Roman" panose="02020603050405020304" pitchFamily="18" charset="0"/>
              </a:rPr>
              <a:t>4/144 (кредитов ECTS/часов), 42 аудиторных часа</a:t>
            </a:r>
            <a:endParaRPr lang="ru-RU" sz="11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E004C1-5661-7F48-95FA-2435F43B7DED}"/>
              </a:ext>
            </a:extLst>
          </p:cNvPr>
          <p:cNvSpPr txBox="1"/>
          <p:nvPr/>
        </p:nvSpPr>
        <p:spPr>
          <a:xfrm>
            <a:off x="6264690" y="4461639"/>
            <a:ext cx="46334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effectLst/>
                <a:ea typeface="Times New Roman" panose="02020603050405020304" pitchFamily="18" charset="0"/>
              </a:rPr>
              <a:t>Интенсив</a:t>
            </a:r>
            <a:r>
              <a:rPr lang="ru-RU" sz="1400" b="1" dirty="0">
                <a:effectLst/>
                <a:ea typeface="Times New Roman" panose="02020603050405020304" pitchFamily="18" charset="0"/>
              </a:rPr>
              <a:t>: по 6-8 часов в день, </a:t>
            </a:r>
            <a:r>
              <a:rPr lang="pt-PT" sz="1400" b="1" dirty="0" smtClean="0">
                <a:effectLst/>
                <a:ea typeface="Times New Roman" panose="02020603050405020304" pitchFamily="18" charset="0"/>
              </a:rPr>
              <a:t>6</a:t>
            </a:r>
            <a:r>
              <a:rPr lang="ru-RU" sz="1400" b="1" dirty="0" smtClean="0">
                <a:effectLst/>
                <a:ea typeface="Times New Roman" panose="02020603050405020304" pitchFamily="18" charset="0"/>
              </a:rPr>
              <a:t> дней </a:t>
            </a:r>
            <a:r>
              <a:rPr lang="ru-RU" sz="1400" b="1" dirty="0">
                <a:effectLst/>
                <a:ea typeface="Times New Roman" panose="02020603050405020304" pitchFamily="18" charset="0"/>
              </a:rPr>
              <a:t>в неделю</a:t>
            </a:r>
            <a:r>
              <a:rPr lang="ru-RU" sz="1400" b="1" dirty="0">
                <a:effectLst/>
              </a:rPr>
              <a:t> </a:t>
            </a:r>
            <a:endParaRPr lang="ru-RU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-1741" y="5043844"/>
            <a:ext cx="504852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Удостоверение о повышении квалификации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244048" y="-132967"/>
            <a:ext cx="444025" cy="1252108"/>
            <a:chOff x="316874" y="-577715"/>
            <a:chExt cx="780521" cy="2393596"/>
          </a:xfrm>
        </p:grpSpPr>
        <p:pic>
          <p:nvPicPr>
            <p:cNvPr id="55" name="Picture 2" descr="Пазл красный, красный с, текст, произведения искусства, символ png | PNGWi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7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489663" y="228822"/>
              <a:ext cx="2393596" cy="780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Прямоугольник 55"/>
            <p:cNvSpPr/>
            <p:nvPr/>
          </p:nvSpPr>
          <p:spPr>
            <a:xfrm>
              <a:off x="388041" y="354318"/>
              <a:ext cx="502135" cy="5295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</a:rPr>
                <a:t>Ц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33478" y="286153"/>
            <a:ext cx="2536099" cy="1758844"/>
            <a:chOff x="233478" y="286153"/>
            <a:chExt cx="2687576" cy="1758844"/>
          </a:xfrm>
        </p:grpSpPr>
        <p:sp>
          <p:nvSpPr>
            <p:cNvPr id="43" name="Заголовок 1">
              <a:extLst>
                <a:ext uri="{FF2B5EF4-FFF2-40B4-BE49-F238E27FC236}">
                  <a16:creationId xmlns:a16="http://schemas.microsoft.com/office/drawing/2014/main" id="{21701B08-7F0B-CD48-A014-3AC4D3AFA811}"/>
                </a:ext>
              </a:extLst>
            </p:cNvPr>
            <p:cNvSpPr txBox="1">
              <a:spLocks/>
            </p:cNvSpPr>
            <p:nvPr/>
          </p:nvSpPr>
          <p:spPr>
            <a:xfrm>
              <a:off x="692916" y="286153"/>
              <a:ext cx="2228138" cy="363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dirty="0"/>
                <a:t>- целеустремленный </a:t>
              </a:r>
            </a:p>
          </p:txBody>
        </p:sp>
        <p:sp>
          <p:nvSpPr>
            <p:cNvPr id="44" name="Заголовок 1">
              <a:extLst>
                <a:ext uri="{FF2B5EF4-FFF2-40B4-BE49-F238E27FC236}">
                  <a16:creationId xmlns:a16="http://schemas.microsoft.com/office/drawing/2014/main" id="{0F2A47F9-25CC-6E4C-9574-4DFD2F42BDEA}"/>
                </a:ext>
              </a:extLst>
            </p:cNvPr>
            <p:cNvSpPr txBox="1">
              <a:spLocks/>
            </p:cNvSpPr>
            <p:nvPr/>
          </p:nvSpPr>
          <p:spPr>
            <a:xfrm>
              <a:off x="690285" y="709227"/>
              <a:ext cx="2228138" cy="363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dirty="0"/>
                <a:t> - инновационный </a:t>
              </a:r>
            </a:p>
          </p:txBody>
        </p:sp>
        <p:sp>
          <p:nvSpPr>
            <p:cNvPr id="45" name="Заголовок 1">
              <a:extLst>
                <a:ext uri="{FF2B5EF4-FFF2-40B4-BE49-F238E27FC236}">
                  <a16:creationId xmlns:a16="http://schemas.microsoft.com/office/drawing/2014/main" id="{08DB631C-951B-9F43-8FC4-A446C8A37E16}"/>
                </a:ext>
              </a:extLst>
            </p:cNvPr>
            <p:cNvSpPr txBox="1">
              <a:spLocks/>
            </p:cNvSpPr>
            <p:nvPr/>
          </p:nvSpPr>
          <p:spPr>
            <a:xfrm>
              <a:off x="692916" y="1152898"/>
              <a:ext cx="2228138" cy="363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b="1" dirty="0"/>
                <a:t>- лидирующий </a:t>
              </a: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233478" y="303700"/>
              <a:ext cx="465166" cy="1741297"/>
              <a:chOff x="233478" y="303700"/>
              <a:chExt cx="465166" cy="1741297"/>
            </a:xfrm>
          </p:grpSpPr>
          <p:pic>
            <p:nvPicPr>
              <p:cNvPr id="47" name="Picture 2" descr="Пазл красный, красный с, текст, произведения искусства, символ png | PNGWi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67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59470" y="712528"/>
                <a:ext cx="1266942" cy="449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Прямоугольник 53"/>
              <p:cNvSpPr/>
              <p:nvPr/>
            </p:nvSpPr>
            <p:spPr>
              <a:xfrm>
                <a:off x="291225" y="798672"/>
                <a:ext cx="28565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b="1" dirty="0">
                    <a:solidFill>
                      <a:schemeClr val="bg1"/>
                    </a:solidFill>
                  </a:rPr>
                  <a:t>И</a:t>
                </a:r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1" name="Picture 2" descr="Пазл красный, красный с, текст, произведения искусства, символ png | PNGWi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67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9800" y="1156553"/>
                <a:ext cx="1311722" cy="465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Прямоугольник 56"/>
              <p:cNvSpPr/>
              <p:nvPr/>
            </p:nvSpPr>
            <p:spPr>
              <a:xfrm>
                <a:off x="291225" y="1208984"/>
                <a:ext cx="2920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>
                    <a:solidFill>
                      <a:schemeClr val="bg1"/>
                    </a:solidFill>
                  </a:rPr>
                  <a:t>л</a:t>
                </a: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5987562" y="1404589"/>
            <a:ext cx="5816763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РЕЗУЛЬТАТЫ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4852" y="1882828"/>
            <a:ext cx="6096466" cy="224676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Знакомство с передовыми системами, технологиями, методиками </a:t>
            </a:r>
            <a:r>
              <a:rPr lang="ru-RU" sz="1400" dirty="0" err="1" smtClean="0"/>
              <a:t>цифровизации</a:t>
            </a:r>
            <a:r>
              <a:rPr lang="ru-RU" sz="1400" dirty="0" smtClean="0"/>
              <a:t>, возможностями их применения в различных областях деятельности университета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Определение </a:t>
            </a:r>
            <a:r>
              <a:rPr lang="ru-RU" sz="1400" dirty="0" smtClean="0"/>
              <a:t>спектра зон, </a:t>
            </a:r>
            <a:r>
              <a:rPr lang="ru-RU" sz="1400" dirty="0"/>
              <a:t>которые охватывает </a:t>
            </a:r>
            <a:r>
              <a:rPr lang="ru-RU" sz="1400" dirty="0" err="1"/>
              <a:t>цифровизация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Получение идей по </a:t>
            </a:r>
            <a:r>
              <a:rPr lang="ru-RU" sz="1400" dirty="0" smtClean="0"/>
              <a:t>трансформации и </a:t>
            </a:r>
            <a:r>
              <a:rPr lang="ru-RU" sz="1400" dirty="0" err="1" smtClean="0"/>
              <a:t>пересборке</a:t>
            </a:r>
            <a:r>
              <a:rPr lang="ru-RU" sz="1400" dirty="0" smtClean="0"/>
              <a:t> базовых процессов университета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Проработка </a:t>
            </a:r>
            <a:r>
              <a:rPr lang="ru-RU" sz="1400" dirty="0" smtClean="0"/>
              <a:t>собственных идей и проектов </a:t>
            </a:r>
            <a:r>
              <a:rPr lang="ru-RU" sz="1400" dirty="0"/>
              <a:t>с помощью экспертов, имеющих стаж в сфере более 15 </a:t>
            </a:r>
            <a:r>
              <a:rPr lang="ru-RU" sz="1400" dirty="0" smtClean="0"/>
              <a:t>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Прокачка навыков командной и проектной работы, расширение знаний о функционировании университета как единой среды</a:t>
            </a:r>
            <a:endParaRPr lang="ru-RU" sz="1400" dirty="0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285" y="0"/>
            <a:ext cx="1817716" cy="184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365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C163000-CD04-0B4E-A48F-E3A9DBAE7F36}"/>
              </a:ext>
            </a:extLst>
          </p:cNvPr>
          <p:cNvSpPr txBox="1">
            <a:spLocks/>
          </p:cNvSpPr>
          <p:nvPr/>
        </p:nvSpPr>
        <p:spPr>
          <a:xfrm>
            <a:off x="0" y="350169"/>
            <a:ext cx="12192000" cy="879046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+mn-lt"/>
              </a:rPr>
              <a:t>Координаторы программы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0425" y="5047488"/>
            <a:ext cx="3752644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Беляевская Екатерина </a:t>
            </a:r>
            <a:r>
              <a:rPr lang="ru-RU" dirty="0" smtClean="0"/>
              <a:t>Анатольевна</a:t>
            </a:r>
          </a:p>
          <a:p>
            <a:pPr algn="ctr"/>
            <a:r>
              <a:rPr lang="ru-RU" dirty="0" smtClean="0"/>
              <a:t>Руководитель проектной работы</a:t>
            </a:r>
            <a:r>
              <a:rPr lang="ru-RU" dirty="0" smtClean="0"/>
              <a:t> </a:t>
            </a:r>
            <a:endParaRPr lang="ru-RU" dirty="0"/>
          </a:p>
          <a:p>
            <a:pPr algn="ctr"/>
            <a:r>
              <a:rPr lang="en-US" dirty="0"/>
              <a:t>+7 (812) 535-80</a:t>
            </a:r>
            <a:r>
              <a:rPr lang="ru-RU" dirty="0"/>
              <a:t>-</a:t>
            </a:r>
            <a:r>
              <a:rPr lang="en-US" dirty="0"/>
              <a:t>38</a:t>
            </a:r>
            <a:endParaRPr lang="ru-RU" dirty="0"/>
          </a:p>
          <a:p>
            <a:pPr algn="ctr"/>
            <a:r>
              <a:rPr lang="en-US" u="sng" dirty="0">
                <a:hlinkClick r:id="rId2"/>
              </a:rPr>
              <a:t>k.belyaevskaya@spbstu.ru</a:t>
            </a:r>
            <a:endParaRPr lang="ru-RU" dirty="0"/>
          </a:p>
        </p:txBody>
      </p:sp>
      <p:pic>
        <p:nvPicPr>
          <p:cNvPr id="4098" name="Picture 2" descr="D:\Downloads\Катя_х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75" y="1759716"/>
            <a:ext cx="2457453" cy="29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09360" y="5047488"/>
            <a:ext cx="3699164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Клецкина</a:t>
            </a:r>
            <a:r>
              <a:rPr lang="ru-RU" dirty="0"/>
              <a:t> </a:t>
            </a:r>
            <a:r>
              <a:rPr lang="ru-RU" dirty="0" err="1"/>
              <a:t>Таисья</a:t>
            </a:r>
            <a:r>
              <a:rPr lang="ru-RU" dirty="0"/>
              <a:t> </a:t>
            </a:r>
            <a:r>
              <a:rPr lang="ru-RU" dirty="0" smtClean="0"/>
              <a:t>Юрьевна </a:t>
            </a:r>
          </a:p>
          <a:p>
            <a:pPr algn="ctr"/>
            <a:r>
              <a:rPr lang="ru-RU" dirty="0" smtClean="0"/>
              <a:t>Координатор программы</a:t>
            </a:r>
            <a:endParaRPr lang="ru-RU" dirty="0"/>
          </a:p>
          <a:p>
            <a:pPr algn="ctr"/>
            <a:r>
              <a:rPr lang="en-US" dirty="0"/>
              <a:t>+7 (</a:t>
            </a:r>
            <a:r>
              <a:rPr lang="ru-RU" dirty="0"/>
              <a:t>999</a:t>
            </a:r>
            <a:r>
              <a:rPr lang="en-US" dirty="0"/>
              <a:t>) </a:t>
            </a:r>
            <a:r>
              <a:rPr lang="ru-RU" dirty="0"/>
              <a:t>620-17-92</a:t>
            </a:r>
          </a:p>
          <a:p>
            <a:pPr algn="ctr"/>
            <a:r>
              <a:rPr lang="en-US" u="sng" dirty="0">
                <a:hlinkClick r:id="rId2"/>
              </a:rPr>
              <a:t>kletskina.t@spbstu.ru</a:t>
            </a:r>
            <a:endParaRPr lang="ru-RU" dirty="0"/>
          </a:p>
        </p:txBody>
      </p:sp>
      <p:pic>
        <p:nvPicPr>
          <p:cNvPr id="4099" name="Picture 3" descr="D:\Downloads\4D54A18F-96A7-456E-8C24-B37E3FFE8F5D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50"/>
          <a:stretch/>
        </p:blipFill>
        <p:spPr bwMode="auto">
          <a:xfrm>
            <a:off x="6694811" y="1753275"/>
            <a:ext cx="2915997" cy="29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59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ультфильм рисованной окно поиска иллюстрации PNG , поиск клипарт, Поисковая  строка, зеленый PNG картинки и пнг PSD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47223" r="5607" b="39454"/>
          <a:stretch/>
        </p:blipFill>
        <p:spPr bwMode="auto">
          <a:xfrm>
            <a:off x="957884" y="2289734"/>
            <a:ext cx="3488372" cy="52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325B1-CB25-974C-8D40-11E3E506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440" y="224712"/>
            <a:ext cx="6578560" cy="394372"/>
          </a:xfr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746C10-BC09-4B48-856C-E62645A44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440" y="721504"/>
            <a:ext cx="6535888" cy="729980"/>
          </a:xfrm>
        </p:spPr>
        <p:txBody>
          <a:bodyPr>
            <a:normAutofit/>
          </a:bodyPr>
          <a:lstStyle/>
          <a:p>
            <a:r>
              <a:rPr lang="ru-RU" sz="1200" i="0" dirty="0">
                <a:solidFill>
                  <a:srgbClr val="202124"/>
                </a:solidFill>
                <a:effectLst/>
              </a:rPr>
              <a:t>Актуальность программы определяется современным развитием </a:t>
            </a:r>
            <a:r>
              <a:rPr lang="ru-RU" sz="1200" i="0" dirty="0" err="1">
                <a:solidFill>
                  <a:srgbClr val="202124"/>
                </a:solidFill>
                <a:effectLst/>
              </a:rPr>
              <a:t>цифровизации</a:t>
            </a:r>
            <a:r>
              <a:rPr lang="ru-RU" sz="1200" i="0" dirty="0">
                <a:solidFill>
                  <a:srgbClr val="202124"/>
                </a:solidFill>
                <a:effectLst/>
              </a:rPr>
              <a:t>.</a:t>
            </a:r>
          </a:p>
          <a:p>
            <a:r>
              <a:rPr lang="ru-RU" sz="1200" dirty="0" err="1">
                <a:solidFill>
                  <a:srgbClr val="202124"/>
                </a:solidFill>
              </a:rPr>
              <a:t>Цифровизация</a:t>
            </a:r>
            <a:r>
              <a:rPr lang="ru-RU" sz="1200" dirty="0">
                <a:solidFill>
                  <a:srgbClr val="202124"/>
                </a:solidFill>
              </a:rPr>
              <a:t>  является составной частью гибкой и эффективной </a:t>
            </a:r>
            <a:r>
              <a:rPr lang="ru-RU" sz="1200" dirty="0" smtClean="0">
                <a:solidFill>
                  <a:srgbClr val="202124"/>
                </a:solidFill>
              </a:rPr>
              <a:t>стратегии развития университета, необходимой компонентой всех базовых процессов.</a:t>
            </a:r>
            <a:endParaRPr lang="ru-RU" sz="1200" i="0" dirty="0">
              <a:solidFill>
                <a:srgbClr val="202124"/>
              </a:solidFill>
              <a:effectLst/>
            </a:endParaRPr>
          </a:p>
          <a:p>
            <a:endParaRPr lang="ru-RU" sz="1200" dirty="0">
              <a:solidFill>
                <a:srgbClr val="202124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21E6228-3FD6-D046-8C6E-EEF82DC55BF7}"/>
              </a:ext>
            </a:extLst>
          </p:cNvPr>
          <p:cNvSpPr txBox="1">
            <a:spLocks/>
          </p:cNvSpPr>
          <p:nvPr/>
        </p:nvSpPr>
        <p:spPr>
          <a:xfrm>
            <a:off x="5613440" y="1512290"/>
            <a:ext cx="6578560" cy="383919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+mn-lt"/>
              </a:rPr>
              <a:t>Цель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C163000-CD04-0B4E-A48F-E3A9DBAE7F36}"/>
              </a:ext>
            </a:extLst>
          </p:cNvPr>
          <p:cNvSpPr txBox="1">
            <a:spLocks/>
          </p:cNvSpPr>
          <p:nvPr/>
        </p:nvSpPr>
        <p:spPr>
          <a:xfrm>
            <a:off x="5613440" y="3113706"/>
            <a:ext cx="6578560" cy="354113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+mn-lt"/>
              </a:rPr>
              <a:t>Результаты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77513" y="-577714"/>
            <a:ext cx="3912359" cy="3131133"/>
            <a:chOff x="277514" y="-577714"/>
            <a:chExt cx="4741186" cy="4154818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21701B08-7F0B-CD48-A014-3AC4D3AFA811}"/>
                </a:ext>
              </a:extLst>
            </p:cNvPr>
            <p:cNvSpPr txBox="1">
              <a:spLocks/>
            </p:cNvSpPr>
            <p:nvPr/>
          </p:nvSpPr>
          <p:spPr>
            <a:xfrm>
              <a:off x="1102020" y="224712"/>
              <a:ext cx="3916680" cy="695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800" b="1" dirty="0"/>
                <a:t>- целеустремленный </a:t>
              </a:r>
            </a:p>
          </p:txBody>
        </p:sp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0F2A47F9-25CC-6E4C-9574-4DFD2F42BDEA}"/>
                </a:ext>
              </a:extLst>
            </p:cNvPr>
            <p:cNvSpPr txBox="1">
              <a:spLocks/>
            </p:cNvSpPr>
            <p:nvPr/>
          </p:nvSpPr>
          <p:spPr>
            <a:xfrm>
              <a:off x="1037010" y="1033483"/>
              <a:ext cx="3916680" cy="695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800" b="1" dirty="0"/>
                <a:t> - инновационный </a:t>
              </a:r>
            </a:p>
          </p:txBody>
        </p:sp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08DB631C-951B-9F43-8FC4-A446C8A37E16}"/>
                </a:ext>
              </a:extLst>
            </p:cNvPr>
            <p:cNvSpPr txBox="1">
              <a:spLocks/>
            </p:cNvSpPr>
            <p:nvPr/>
          </p:nvSpPr>
          <p:spPr>
            <a:xfrm>
              <a:off x="1102020" y="1881626"/>
              <a:ext cx="3916680" cy="695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800" b="1" dirty="0"/>
                <a:t>- лидирующий </a:t>
              </a: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277514" y="-577714"/>
              <a:ext cx="824504" cy="4154818"/>
              <a:chOff x="277514" y="-577714"/>
              <a:chExt cx="824504" cy="4154818"/>
            </a:xfrm>
          </p:grpSpPr>
          <p:pic>
            <p:nvPicPr>
              <p:cNvPr id="2050" name="Picture 2" descr="Пазл красный, красный с, текст, произведения искусства, символ png | PNGWi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67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503841" y="1056600"/>
                <a:ext cx="2421952" cy="789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6" name="Группа 25"/>
              <p:cNvGrpSpPr/>
              <p:nvPr/>
            </p:nvGrpSpPr>
            <p:grpSpPr>
              <a:xfrm>
                <a:off x="277514" y="-577714"/>
                <a:ext cx="819880" cy="4154818"/>
                <a:chOff x="277514" y="-577714"/>
                <a:chExt cx="819880" cy="4154818"/>
              </a:xfrm>
            </p:grpSpPr>
            <p:grpSp>
              <p:nvGrpSpPr>
                <p:cNvPr id="17" name="Группа 16"/>
                <p:cNvGrpSpPr/>
                <p:nvPr/>
              </p:nvGrpSpPr>
              <p:grpSpPr>
                <a:xfrm>
                  <a:off x="316873" y="-577714"/>
                  <a:ext cx="780521" cy="2393596"/>
                  <a:chOff x="316873" y="-577714"/>
                  <a:chExt cx="780521" cy="2393596"/>
                </a:xfrm>
              </p:grpSpPr>
              <p:grpSp>
                <p:nvGrpSpPr>
                  <p:cNvPr id="12" name="Группа 11"/>
                  <p:cNvGrpSpPr/>
                  <p:nvPr/>
                </p:nvGrpSpPr>
                <p:grpSpPr>
                  <a:xfrm>
                    <a:off x="316873" y="-577714"/>
                    <a:ext cx="780521" cy="2393596"/>
                    <a:chOff x="316873" y="-577714"/>
                    <a:chExt cx="780521" cy="2393596"/>
                  </a:xfrm>
                </p:grpSpPr>
                <p:pic>
                  <p:nvPicPr>
                    <p:cNvPr id="14" name="Picture 2" descr="Пазл красный, красный с, текст, произведения искусства, символ png | PNGWi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clrChange>
                        <a:clrFrom>
                          <a:srgbClr val="000000">
                            <a:alpha val="0"/>
                          </a:srgbClr>
                        </a:clrFrom>
                        <a:clrTo>
                          <a:srgbClr val="000000">
                            <a:alpha val="0"/>
                          </a:srgbClr>
                        </a:clrTo>
                      </a:clrChange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667" b="10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5400000">
                      <a:off x="-489664" y="228823"/>
                      <a:ext cx="2393596" cy="78052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1" name="Прямоугольник 10"/>
                    <p:cNvSpPr/>
                    <p:nvPr/>
                  </p:nvSpPr>
                  <p:spPr>
                    <a:xfrm>
                      <a:off x="471434" y="387836"/>
                      <a:ext cx="33695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Ц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8" name="Прямоугольник 17"/>
                  <p:cNvSpPr/>
                  <p:nvPr/>
                </p:nvSpPr>
                <p:spPr>
                  <a:xfrm>
                    <a:off x="471434" y="1204470"/>
                    <a:ext cx="33534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b="1" dirty="0">
                        <a:solidFill>
                          <a:schemeClr val="bg1"/>
                        </a:solidFill>
                      </a:rPr>
                      <a:t>И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0" name="Группа 19"/>
                <p:cNvGrpSpPr/>
                <p:nvPr/>
              </p:nvGrpSpPr>
              <p:grpSpPr>
                <a:xfrm>
                  <a:off x="277514" y="1069548"/>
                  <a:ext cx="817682" cy="2507556"/>
                  <a:chOff x="227863" y="1815882"/>
                  <a:chExt cx="817682" cy="2507556"/>
                </a:xfrm>
              </p:grpSpPr>
              <p:pic>
                <p:nvPicPr>
                  <p:cNvPr id="15" name="Picture 2" descr="Пазл красный, красный с, текст, произведения искусства, символ png | PNGWin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667" b="10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-617074" y="2660819"/>
                    <a:ext cx="2507556" cy="8176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9" name="Прямоугольник 18"/>
                  <p:cNvSpPr/>
                  <p:nvPr/>
                </p:nvSpPr>
                <p:spPr>
                  <a:xfrm>
                    <a:off x="407423" y="2827311"/>
                    <a:ext cx="3305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b="1" dirty="0">
                        <a:solidFill>
                          <a:schemeClr val="bg1"/>
                        </a:solidFill>
                      </a:rPr>
                      <a:t>Л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4371719" y="821297"/>
            <a:ext cx="799578" cy="369332"/>
          </a:xfrm>
          <a:prstGeom prst="rect">
            <a:avLst/>
          </a:prstGeom>
          <a:noFill/>
          <a:ln w="19050">
            <a:solidFill>
              <a:srgbClr val="008000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008000"/>
                </a:solidFill>
              </a:rPr>
              <a:t>Digital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13440" y="2044749"/>
            <a:ext cx="55029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Совершенствование профессиональных компетенций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Изучение </a:t>
            </a:r>
            <a:r>
              <a:rPr lang="ru-RU" sz="1200" dirty="0" smtClean="0"/>
              <a:t>возможностей, ресурсов и методов </a:t>
            </a:r>
            <a:r>
              <a:rPr lang="ru-RU" sz="1200" dirty="0" err="1"/>
              <a:t>цифровизации</a:t>
            </a:r>
            <a:r>
              <a:rPr lang="ru-RU" sz="1200" dirty="0"/>
              <a:t> в </a:t>
            </a:r>
            <a:r>
              <a:rPr lang="ru-RU" sz="1200" dirty="0" smtClean="0"/>
              <a:t>университете</a:t>
            </a:r>
            <a:endParaRPr lang="ru-RU" sz="1200" dirty="0"/>
          </a:p>
          <a:p>
            <a:endParaRPr lang="ru-R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Применение изученных методов на практике</a:t>
            </a:r>
          </a:p>
          <a:p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613440" y="3551425"/>
            <a:ext cx="6578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ea typeface="Times New Roman" panose="02020603050405020304" pitchFamily="18" charset="0"/>
              </a:rPr>
              <a:t>Формирование  комплекса знаний, умений и навыков в области </a:t>
            </a:r>
            <a:r>
              <a:rPr lang="ru-RU" sz="1200" dirty="0" err="1">
                <a:ea typeface="Times New Roman" panose="02020603050405020304" pitchFamily="18" charset="0"/>
              </a:rPr>
              <a:t>цифровизации</a:t>
            </a:r>
            <a:r>
              <a:rPr lang="ru-RU" sz="1200" dirty="0">
                <a:ea typeface="Times New Roman" panose="02020603050405020304" pitchFamily="18" charset="0"/>
              </a:rPr>
              <a:t> и исследовательского лидерства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Способность применения полученных знаний </a:t>
            </a:r>
            <a:r>
              <a:rPr lang="ru-RU" sz="1200" dirty="0">
                <a:ea typeface="Times New Roman" panose="02020603050405020304" pitchFamily="18" charset="0"/>
              </a:rPr>
              <a:t>на международном рынке научных исследований и высшего образования</a:t>
            </a:r>
            <a:endParaRPr lang="ru-RU" sz="1200" dirty="0"/>
          </a:p>
        </p:txBody>
      </p:sp>
      <p:pic>
        <p:nvPicPr>
          <p:cNvPr id="2054" name="Picture 6" descr="Санкт-Петербургский политехнический университет Петра Великого (СПбПУ):  информация о вузе абитуриентам 2022, контакт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4" y="4514341"/>
            <a:ext cx="4076170" cy="18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77638" y="3457111"/>
            <a:ext cx="1466490" cy="12700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181819" y="3457111"/>
            <a:ext cx="362309" cy="2193191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9515" y="3180112"/>
            <a:ext cx="15745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Наука и образование</a:t>
            </a:r>
          </a:p>
        </p:txBody>
      </p:sp>
      <p:cxnSp>
        <p:nvCxnSpPr>
          <p:cNvPr id="35" name="Прямая соединительная линия 24"/>
          <p:cNvCxnSpPr/>
          <p:nvPr/>
        </p:nvCxnSpPr>
        <p:spPr>
          <a:xfrm flipV="1">
            <a:off x="1785065" y="3620616"/>
            <a:ext cx="951286" cy="10708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374041" y="3620616"/>
            <a:ext cx="362310" cy="1854681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785065" y="3343617"/>
            <a:ext cx="9512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Библиотека</a:t>
            </a:r>
          </a:p>
        </p:txBody>
      </p:sp>
      <p:cxnSp>
        <p:nvCxnSpPr>
          <p:cNvPr id="41" name="Прямая соединительная линия 24"/>
          <p:cNvCxnSpPr/>
          <p:nvPr/>
        </p:nvCxnSpPr>
        <p:spPr>
          <a:xfrm flipV="1">
            <a:off x="2751953" y="3343617"/>
            <a:ext cx="2019555" cy="10708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766305" y="3066618"/>
            <a:ext cx="28471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Виртуальная лаборатория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4371719" y="3354325"/>
            <a:ext cx="379762" cy="2218339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4953690" y="5336797"/>
            <a:ext cx="1946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Электронные базы данных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4561600" y="5650302"/>
            <a:ext cx="2305026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24"/>
          <p:cNvCxnSpPr/>
          <p:nvPr/>
        </p:nvCxnSpPr>
        <p:spPr>
          <a:xfrm flipV="1">
            <a:off x="3416060" y="6584273"/>
            <a:ext cx="2737116" cy="10708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4953690" y="6270767"/>
            <a:ext cx="17775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Информационная среда</a:t>
            </a:r>
            <a:endParaRPr lang="ru-RU" sz="1200" dirty="0"/>
          </a:p>
        </p:txBody>
      </p:sp>
      <p:cxnSp>
        <p:nvCxnSpPr>
          <p:cNvPr id="55" name="Прямая со стрелкой 54"/>
          <p:cNvCxnSpPr/>
          <p:nvPr/>
        </p:nvCxnSpPr>
        <p:spPr>
          <a:xfrm flipV="1">
            <a:off x="3416060" y="5572664"/>
            <a:ext cx="0" cy="1022317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11277" y="6377434"/>
            <a:ext cx="1372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Документооборот</a:t>
            </a:r>
          </a:p>
        </p:txBody>
      </p:sp>
      <p:cxnSp>
        <p:nvCxnSpPr>
          <p:cNvPr id="39" name="Прямая соединительная линия 24"/>
          <p:cNvCxnSpPr/>
          <p:nvPr/>
        </p:nvCxnSpPr>
        <p:spPr>
          <a:xfrm>
            <a:off x="364150" y="6700759"/>
            <a:ext cx="1466490" cy="12700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830640" y="5678442"/>
            <a:ext cx="0" cy="1022317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038979" y="2385643"/>
            <a:ext cx="2744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ЦИФРОВИЗАЦИЯ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146180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68242331"/>
              </p:ext>
            </p:extLst>
          </p:nvPr>
        </p:nvGraphicFramePr>
        <p:xfrm>
          <a:off x="2867162" y="-560404"/>
          <a:ext cx="4518325" cy="246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:a16="http://schemas.microsoft.com/office/drawing/2014/main" id="{87BD2FEE-41CF-D141-9DD0-8979C26D7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0559"/>
            <a:ext cx="10515600" cy="2711295"/>
          </a:xfrm>
        </p:spPr>
        <p:txBody>
          <a:bodyPr>
            <a:normAutofit lnSpcReduction="10000"/>
          </a:bodyPr>
          <a:lstStyle/>
          <a:p>
            <a:r>
              <a:rPr lang="ru-RU" sz="1600" b="1" dirty="0" err="1"/>
              <a:t>Цифровизация</a:t>
            </a:r>
            <a:r>
              <a:rPr lang="ru-RU" sz="1600" b="1" dirty="0"/>
              <a:t> физических исследований</a:t>
            </a:r>
          </a:p>
          <a:p>
            <a:r>
              <a:rPr lang="ru-RU" sz="1600" b="1" dirty="0" err="1">
                <a:effectLst/>
                <a:ea typeface="Times New Roman" panose="02020603050405020304" pitchFamily="18" charset="0"/>
              </a:rPr>
              <a:t>Цифровизация</a:t>
            </a:r>
            <a:r>
              <a:rPr lang="ru-RU" sz="1600" b="1" dirty="0">
                <a:effectLst/>
                <a:ea typeface="Times New Roman" panose="02020603050405020304" pitchFamily="18" charset="0"/>
              </a:rPr>
              <a:t> научного эксперимента (виртуальная лаборатория)</a:t>
            </a:r>
          </a:p>
          <a:p>
            <a:r>
              <a:rPr lang="ru-RU" sz="1600" b="1" dirty="0" err="1"/>
              <a:t>Цифровизация</a:t>
            </a:r>
            <a:r>
              <a:rPr lang="ru-RU" sz="1600" b="1" dirty="0"/>
              <a:t> образования</a:t>
            </a:r>
            <a:r>
              <a:rPr lang="en-US" sz="1600" b="1" dirty="0"/>
              <a:t> (</a:t>
            </a:r>
            <a:r>
              <a:rPr lang="ru-RU" sz="1600" b="1" dirty="0"/>
              <a:t>онлайн образование</a:t>
            </a:r>
            <a:r>
              <a:rPr lang="en-US" sz="1600" b="1" dirty="0"/>
              <a:t>)</a:t>
            </a:r>
            <a:endParaRPr lang="ru-RU" sz="1600" b="1" dirty="0"/>
          </a:p>
          <a:p>
            <a:r>
              <a:rPr lang="ru-RU" sz="1600" b="1" dirty="0" err="1">
                <a:effectLst/>
                <a:ea typeface="Times New Roman" panose="02020603050405020304" pitchFamily="18" charset="0"/>
              </a:rPr>
              <a:t>Цифровизация</a:t>
            </a:r>
            <a:r>
              <a:rPr lang="ru-RU" sz="1600" b="1" dirty="0">
                <a:effectLst/>
                <a:ea typeface="Times New Roman" panose="02020603050405020304" pitchFamily="18" charset="0"/>
              </a:rPr>
              <a:t> краткосрочных образовательных программ (гибридный формат)</a:t>
            </a:r>
          </a:p>
          <a:p>
            <a:r>
              <a:rPr lang="ru-RU" sz="1600" b="1" dirty="0"/>
              <a:t>Цифровой дизайн информационной среды</a:t>
            </a:r>
          </a:p>
          <a:p>
            <a:r>
              <a:rPr lang="ru-RU" sz="1600" b="1" dirty="0" err="1">
                <a:effectLst/>
                <a:ea typeface="Times New Roman" panose="02020603050405020304" pitchFamily="18" charset="0"/>
              </a:rPr>
              <a:t>Цифровизация</a:t>
            </a:r>
            <a:r>
              <a:rPr lang="ru-RU" sz="1600" b="1" dirty="0">
                <a:effectLst/>
                <a:ea typeface="Times New Roman" panose="02020603050405020304" pitchFamily="18" charset="0"/>
              </a:rPr>
              <a:t> корпоративных библиотечных систем</a:t>
            </a:r>
          </a:p>
          <a:p>
            <a:r>
              <a:rPr lang="ru-RU" sz="1600" b="1" dirty="0" err="1">
                <a:effectLst/>
                <a:ea typeface="Times New Roman" panose="02020603050405020304" pitchFamily="18" charset="0"/>
              </a:rPr>
              <a:t>Цифровизация</a:t>
            </a:r>
            <a:r>
              <a:rPr lang="ru-RU" sz="1600" b="1" dirty="0">
                <a:effectLst/>
                <a:ea typeface="Times New Roman" panose="02020603050405020304" pitchFamily="18" charset="0"/>
              </a:rPr>
              <a:t> бизнес</a:t>
            </a:r>
            <a:r>
              <a:rPr lang="en-US" sz="1600" b="1" dirty="0">
                <a:effectLst/>
                <a:ea typeface="Times New Roman" panose="02020603050405020304" pitchFamily="18" charset="0"/>
              </a:rPr>
              <a:t>-</a:t>
            </a:r>
            <a:r>
              <a:rPr lang="ru-RU" sz="1600" b="1" dirty="0">
                <a:effectLst/>
                <a:ea typeface="Times New Roman" panose="02020603050405020304" pitchFamily="18" charset="0"/>
              </a:rPr>
              <a:t>процессов в университетах</a:t>
            </a:r>
          </a:p>
          <a:p>
            <a:pPr marL="0" indent="0">
              <a:buNone/>
            </a:pPr>
            <a:r>
              <a:rPr lang="ru-RU" sz="1600" b="1" dirty="0">
                <a:effectLst/>
                <a:ea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C163000-CD04-0B4E-A48F-E3A9DBAE7F36}"/>
              </a:ext>
            </a:extLst>
          </p:cNvPr>
          <p:cNvSpPr txBox="1">
            <a:spLocks/>
          </p:cNvSpPr>
          <p:nvPr/>
        </p:nvSpPr>
        <p:spPr>
          <a:xfrm>
            <a:off x="0" y="1501845"/>
            <a:ext cx="12192000" cy="354113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+mn-lt"/>
              </a:rPr>
              <a:t>Модули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98265" y="2064678"/>
            <a:ext cx="96532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/>
              <a:t>ONLINE</a:t>
            </a:r>
          </a:p>
          <a:p>
            <a:r>
              <a:rPr lang="pt-PT" dirty="0"/>
              <a:t>OFFLINE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238981" y="6096864"/>
            <a:ext cx="3456184" cy="603786"/>
            <a:chOff x="1238981" y="6096864"/>
            <a:chExt cx="3456184" cy="603786"/>
          </a:xfrm>
        </p:grpSpPr>
        <p:pic>
          <p:nvPicPr>
            <p:cNvPr id="3076" name="Picture 4" descr="galochka - LANCMAN SCHOO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7478" y="6354403"/>
              <a:ext cx="348373" cy="33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galochka - LANCMAN SCHOO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214" y="6354402"/>
              <a:ext cx="348373" cy="33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galochka - LANCMAN SCHOO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897" y="6362207"/>
              <a:ext cx="348373" cy="33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galochka - LANCMAN SCHOO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284" y="6362207"/>
              <a:ext cx="348373" cy="33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galochka - LANCMAN SCHOO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480" y="6354403"/>
              <a:ext cx="348373" cy="33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galochka - LANCMAN SCHOO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238" y="6362207"/>
              <a:ext cx="348373" cy="33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galochka - LANCMAN SCHOO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11" y="6362207"/>
              <a:ext cx="348373" cy="33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1238981" y="6115875"/>
              <a:ext cx="50687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100" dirty="0">
                  <a:ea typeface="Times New Roman" panose="02020603050405020304" pitchFamily="18" charset="0"/>
                </a:rPr>
                <a:t>Day 1</a:t>
              </a:r>
              <a:endParaRPr lang="ru-RU" sz="1100" dirty="0">
                <a:ea typeface="Times New Roman" panose="02020603050405020304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745851" y="6117264"/>
              <a:ext cx="50687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100" dirty="0">
                  <a:ea typeface="Times New Roman" panose="02020603050405020304" pitchFamily="18" charset="0"/>
                </a:rPr>
                <a:t>Day 2</a:t>
              </a:r>
              <a:endParaRPr lang="ru-RU" sz="1100" dirty="0">
                <a:ea typeface="Times New Roman" panose="02020603050405020304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247648" y="6107484"/>
              <a:ext cx="50687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100" dirty="0">
                  <a:ea typeface="Times New Roman" panose="02020603050405020304" pitchFamily="18" charset="0"/>
                </a:rPr>
                <a:t>Day 3</a:t>
              </a:r>
              <a:endParaRPr lang="ru-RU" sz="1100" dirty="0">
                <a:ea typeface="Times New Roman" panose="02020603050405020304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754518" y="6102946"/>
              <a:ext cx="50687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100" dirty="0">
                  <a:ea typeface="Times New Roman" panose="02020603050405020304" pitchFamily="18" charset="0"/>
                </a:rPr>
                <a:t>Day 4</a:t>
              </a:r>
              <a:endParaRPr lang="ru-RU" sz="1100" dirty="0">
                <a:ea typeface="Times New Roman" panose="02020603050405020304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276368" y="6117264"/>
              <a:ext cx="50687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100" dirty="0">
                  <a:ea typeface="Times New Roman" panose="02020603050405020304" pitchFamily="18" charset="0"/>
                </a:rPr>
                <a:t>Day 5</a:t>
              </a:r>
              <a:endParaRPr lang="ru-RU" sz="1100" dirty="0">
                <a:ea typeface="Times New Roman" panose="020206030504050203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703989" y="6104101"/>
              <a:ext cx="50687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100" dirty="0">
                  <a:ea typeface="Times New Roman" panose="02020603050405020304" pitchFamily="18" charset="0"/>
                </a:rPr>
                <a:t>Day 6</a:t>
              </a:r>
              <a:endParaRPr lang="ru-RU" sz="1100" dirty="0">
                <a:ea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188295" y="6096864"/>
              <a:ext cx="50687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100" dirty="0">
                  <a:ea typeface="Times New Roman" panose="02020603050405020304" pitchFamily="18" charset="0"/>
                </a:rPr>
                <a:t>Day 7</a:t>
              </a:r>
              <a:endParaRPr lang="ru-RU" sz="1100" dirty="0">
                <a:ea typeface="Times New Roman" panose="02020603050405020304" pitchFamily="18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C851860-E230-FE41-AE06-00C725E2F2E6}"/>
              </a:ext>
            </a:extLst>
          </p:cNvPr>
          <p:cNvSpPr txBox="1"/>
          <p:nvPr/>
        </p:nvSpPr>
        <p:spPr>
          <a:xfrm>
            <a:off x="1238981" y="5780878"/>
            <a:ext cx="93207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effectLst/>
                <a:ea typeface="Times New Roman" panose="02020603050405020304" pitchFamily="18" charset="0"/>
              </a:rPr>
              <a:t>4/144 (кредитов ECTS/часов), 42 аудиторных часа</a:t>
            </a:r>
            <a:endParaRPr lang="ru-RU" sz="11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E004C1-5661-7F48-95FA-2435F43B7DED}"/>
              </a:ext>
            </a:extLst>
          </p:cNvPr>
          <p:cNvSpPr txBox="1"/>
          <p:nvPr/>
        </p:nvSpPr>
        <p:spPr>
          <a:xfrm>
            <a:off x="7045569" y="6354402"/>
            <a:ext cx="5079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effectLst/>
                <a:ea typeface="Times New Roman" panose="02020603050405020304" pitchFamily="18" charset="0"/>
              </a:rPr>
              <a:t>Интенсив</a:t>
            </a:r>
            <a:r>
              <a:rPr lang="ru-RU" sz="1400" b="1" dirty="0">
                <a:effectLst/>
                <a:ea typeface="Times New Roman" panose="02020603050405020304" pitchFamily="18" charset="0"/>
              </a:rPr>
              <a:t>: по 6-8 часов в день, </a:t>
            </a:r>
            <a:r>
              <a:rPr lang="pt-PT" sz="1400" b="1" dirty="0" smtClean="0">
                <a:effectLst/>
                <a:ea typeface="Times New Roman" panose="02020603050405020304" pitchFamily="18" charset="0"/>
              </a:rPr>
              <a:t>6</a:t>
            </a:r>
            <a:r>
              <a:rPr lang="ru-RU" sz="1400" b="1" dirty="0" smtClean="0">
                <a:effectLst/>
                <a:ea typeface="Times New Roman" panose="02020603050405020304" pitchFamily="18" charset="0"/>
              </a:rPr>
              <a:t> дней </a:t>
            </a:r>
            <a:r>
              <a:rPr lang="ru-RU" sz="1400" b="1" dirty="0">
                <a:effectLst/>
                <a:ea typeface="Times New Roman" panose="02020603050405020304" pitchFamily="18" charset="0"/>
              </a:rPr>
              <a:t>в неделю</a:t>
            </a:r>
            <a:r>
              <a:rPr lang="ru-RU" sz="1400" b="1" dirty="0">
                <a:effectLst/>
              </a:rPr>
              <a:t> </a:t>
            </a:r>
            <a:endParaRPr lang="ru-RU" sz="1400" b="1" dirty="0"/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AC163000-CD04-0B4E-A48F-E3A9DBAE7F36}"/>
              </a:ext>
            </a:extLst>
          </p:cNvPr>
          <p:cNvSpPr txBox="1">
            <a:spLocks/>
          </p:cNvSpPr>
          <p:nvPr/>
        </p:nvSpPr>
        <p:spPr>
          <a:xfrm>
            <a:off x="0" y="5295470"/>
            <a:ext cx="12192000" cy="354113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+mn-lt"/>
              </a:rPr>
              <a:t>Трудоемкость освоения программы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20701" y="2873618"/>
            <a:ext cx="100232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/>
              <a:t>English</a:t>
            </a:r>
          </a:p>
          <a:p>
            <a:r>
              <a:rPr lang="ru-RU" dirty="0"/>
              <a:t>Русский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646276" y="4478689"/>
            <a:ext cx="127824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ЛЕТО</a:t>
            </a:r>
            <a:endParaRPr lang="pt-PT" dirty="0"/>
          </a:p>
          <a:p>
            <a:pPr algn="ctr"/>
            <a:r>
              <a:rPr lang="ru-RU" dirty="0"/>
              <a:t>ЗИМА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269414" y="3672635"/>
            <a:ext cx="127696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Группа </a:t>
            </a:r>
            <a:r>
              <a:rPr lang="en-US" dirty="0">
                <a:solidFill>
                  <a:schemeClr val="bg1"/>
                </a:solidFill>
              </a:rPr>
              <a:t>10</a:t>
            </a:r>
            <a:r>
              <a:rPr lang="ru-RU" dirty="0">
                <a:solidFill>
                  <a:schemeClr val="bg1"/>
                </a:solidFill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/>
              <a:t>человек</a:t>
            </a:r>
          </a:p>
        </p:txBody>
      </p:sp>
      <p:sp>
        <p:nvSpPr>
          <p:cNvPr id="40" name="Скругленный прямоугольник 4"/>
          <p:cNvSpPr/>
          <p:nvPr/>
        </p:nvSpPr>
        <p:spPr>
          <a:xfrm>
            <a:off x="7546074" y="3296255"/>
            <a:ext cx="1145224" cy="6704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/>
              <a:t>МОДУЛИ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7756773" y="304546"/>
            <a:ext cx="2032882" cy="712165"/>
            <a:chOff x="3971" y="875657"/>
            <a:chExt cx="1186942" cy="71216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3971" y="875657"/>
              <a:ext cx="1186942" cy="7121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24829" y="896516"/>
              <a:ext cx="1064373" cy="6704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/>
                <a:t>Удостоверение о повышении квалификации</a:t>
              </a:r>
              <a:endParaRPr lang="ru-RU" sz="1600" b="1" kern="1200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458003" y="526072"/>
            <a:ext cx="251631" cy="294361"/>
            <a:chOff x="2971328" y="1084559"/>
            <a:chExt cx="251631" cy="294361"/>
          </a:xfrm>
        </p:grpSpPr>
        <p:sp>
          <p:nvSpPr>
            <p:cNvPr id="45" name="Стрелка вправо 44"/>
            <p:cNvSpPr/>
            <p:nvPr/>
          </p:nvSpPr>
          <p:spPr>
            <a:xfrm>
              <a:off x="2971328" y="1084559"/>
              <a:ext cx="251631" cy="29436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Стрелка вправо 4"/>
            <p:cNvSpPr/>
            <p:nvPr/>
          </p:nvSpPr>
          <p:spPr>
            <a:xfrm>
              <a:off x="2971328" y="1143431"/>
              <a:ext cx="176142" cy="176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8084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7" grpId="0" animBg="1"/>
      <p:bldP spid="32" grpId="0"/>
      <p:bldP spid="33" grpId="0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F0297DE-614F-9147-97C1-BF3752F8C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83" y="1428810"/>
            <a:ext cx="10515600" cy="1167741"/>
          </a:xfrm>
        </p:spPr>
        <p:txBody>
          <a:bodyPr>
            <a:normAutofit/>
          </a:bodyPr>
          <a:lstStyle/>
          <a:p>
            <a:r>
              <a:rPr lang="ru-RU" sz="2000" i="1" dirty="0"/>
              <a:t>5 аудиторных часов</a:t>
            </a:r>
          </a:p>
          <a:p>
            <a:r>
              <a:rPr lang="ru-RU" sz="2000" i="1" dirty="0"/>
              <a:t>11 часов самостоятельной работы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C163000-CD04-0B4E-A48F-E3A9DBAE7F36}"/>
              </a:ext>
            </a:extLst>
          </p:cNvPr>
          <p:cNvSpPr txBox="1">
            <a:spLocks/>
          </p:cNvSpPr>
          <p:nvPr/>
        </p:nvSpPr>
        <p:spPr>
          <a:xfrm>
            <a:off x="0" y="389037"/>
            <a:ext cx="12192000" cy="879046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+mn-lt"/>
              </a:rPr>
              <a:t>Проектная деятельность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8361" y="3809091"/>
            <a:ext cx="482363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МИНИ-ГРУППЫ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8361" y="4330823"/>
            <a:ext cx="482363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МОДЕРАТОР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8361" y="4849734"/>
            <a:ext cx="482363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ЭКСПЕРТ ПО ТЕМАТИКЕ ПРОЕКТА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8361" y="3319536"/>
            <a:ext cx="4823629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ВЫБОР ТЕМЫ / СОБСТВЕННЫЙ ПРОЕКТ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223" y="2944099"/>
            <a:ext cx="68686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1. Подход и инструмент </a:t>
            </a:r>
            <a:r>
              <a:rPr lang="ru-RU" dirty="0" err="1"/>
              <a:t>process</a:t>
            </a:r>
            <a:r>
              <a:rPr lang="ru-RU" dirty="0"/>
              <a:t> </a:t>
            </a:r>
            <a:r>
              <a:rPr lang="ru-RU" dirty="0" err="1"/>
              <a:t>mining</a:t>
            </a:r>
            <a:r>
              <a:rPr lang="ru-RU" dirty="0"/>
              <a:t> – глубинное исследование процессов. </a:t>
            </a:r>
          </a:p>
          <a:p>
            <a:pPr algn="just"/>
            <a:r>
              <a:rPr lang="ru-RU" dirty="0"/>
              <a:t>2. Сквозной кейс «Разработка краткосрочной образовательной программы в гибридном формате».</a:t>
            </a:r>
          </a:p>
          <a:p>
            <a:pPr algn="just"/>
            <a:r>
              <a:rPr lang="ru-RU" dirty="0"/>
              <a:t>3. Облачные и граничные вычисления как вспомогательные технологии.</a:t>
            </a:r>
          </a:p>
          <a:p>
            <a:pPr algn="just"/>
            <a:r>
              <a:rPr lang="ru-RU" dirty="0"/>
              <a:t>4. Кейс создания цифрового двойника физической системы – моделирование спектров термоядерных нейтронов.</a:t>
            </a:r>
          </a:p>
          <a:p>
            <a:pPr algn="just"/>
            <a:r>
              <a:rPr lang="ru-RU" dirty="0"/>
              <a:t>5. Дизайн цифровой информационной среды университета.</a:t>
            </a:r>
          </a:p>
          <a:p>
            <a:pPr algn="just"/>
            <a:r>
              <a:rPr lang="ru-RU" dirty="0"/>
              <a:t>6. Организационно-институциональный кейс «Приоритетные направления цифровой трансформации библиотеки университета».</a:t>
            </a:r>
          </a:p>
          <a:p>
            <a:pPr algn="just"/>
            <a:r>
              <a:rPr lang="ru-RU" dirty="0"/>
              <a:t>7. Проектирование раздела онлайн-ресурса.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472270"/>
            <a:ext cx="12192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ВОЗМОЖНЫЕ ТЕМЫ </a:t>
            </a:r>
            <a:r>
              <a:rPr lang="ru-RU" dirty="0"/>
              <a:t>ПРОЕКТОВ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68370" y="5368645"/>
            <a:ext cx="482363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УСТАНОВОЧНАЯ ЛЕКЦИЯ ПО ПРОЕКТНОЙ РАБОТЕ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81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6C89A1-DE35-0742-B537-DB2F22EFAFAB}"/>
              </a:ext>
            </a:extLst>
          </p:cNvPr>
          <p:cNvSpPr txBox="1"/>
          <p:nvPr/>
        </p:nvSpPr>
        <p:spPr>
          <a:xfrm>
            <a:off x="608438" y="4481982"/>
            <a:ext cx="28928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Гончаров Павел Романович</a:t>
            </a:r>
            <a:r>
              <a:rPr lang="ru-RU" sz="1400" dirty="0"/>
              <a:t>,</a:t>
            </a:r>
          </a:p>
          <a:p>
            <a:r>
              <a:rPr lang="ru-RU" sz="1400" dirty="0"/>
              <a:t>кандидат наук, ведущий научный сотрудник Научной лаборатории перспективных методов исследования плазмы сферических </a:t>
            </a:r>
            <a:r>
              <a:rPr lang="ru-RU" sz="1400" dirty="0" err="1"/>
              <a:t>токамаков</a:t>
            </a:r>
            <a:r>
              <a:rPr lang="ru-RU" sz="1400" dirty="0"/>
              <a:t>, заведующий научной лабораторией «Научная лаборатория перспективных методов исследования плазмы сферических </a:t>
            </a:r>
            <a:r>
              <a:rPr lang="ru-RU" sz="1400" dirty="0" err="1"/>
              <a:t>токамаков</a:t>
            </a:r>
            <a:r>
              <a:rPr lang="ru-RU" sz="1400" dirty="0"/>
              <a:t>»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C163000-CD04-0B4E-A48F-E3A9DBAE7F36}"/>
              </a:ext>
            </a:extLst>
          </p:cNvPr>
          <p:cNvSpPr txBox="1">
            <a:spLocks/>
          </p:cNvSpPr>
          <p:nvPr/>
        </p:nvSpPr>
        <p:spPr>
          <a:xfrm>
            <a:off x="0" y="389037"/>
            <a:ext cx="12192001" cy="879046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Цифровизация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физических исследований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3693" y="1668763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Теоретические занятия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3692" y="3447787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Практические занятия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3691" y="4632842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Самостоятельная работа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90353" y="3897207"/>
            <a:ext cx="8088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Практические занятия с использованием тестов, задач, кейсов по дисциплине, данных из Интернета, периодической научной литературы и других источников. </a:t>
            </a:r>
            <a:endParaRPr lang="ru-RU" sz="16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90356" y="2038095"/>
            <a:ext cx="83016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Трехмерные цифровые модели для анализа геометрии физических экспериментов.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Численное моделирование физических процессов на примере пучкового нагрева термоядерной плазмы.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Цифровой двойник физической системы на примере модели термоядерного источника нейтронов.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43691" y="5171422"/>
            <a:ext cx="8194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Подготовка к лекционным занятиям происходит в виде предварительного изучения обучающимися раздаточного материала по теме лекции.</a:t>
            </a:r>
          </a:p>
        </p:txBody>
      </p:sp>
      <p:pic>
        <p:nvPicPr>
          <p:cNvPr id="1026" name="Picture 2" descr="D:\Downloads\Photo_Goncharov_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23" y="1557245"/>
            <a:ext cx="2230454" cy="28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4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6C89A1-DE35-0742-B537-DB2F22EFAFAB}"/>
              </a:ext>
            </a:extLst>
          </p:cNvPr>
          <p:cNvSpPr txBox="1"/>
          <p:nvPr/>
        </p:nvSpPr>
        <p:spPr>
          <a:xfrm>
            <a:off x="460375" y="4708671"/>
            <a:ext cx="321206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Потехин Вячеслав Витальевич</a:t>
            </a:r>
            <a:r>
              <a:rPr lang="ru-RU" sz="1400" dirty="0"/>
              <a:t>,</a:t>
            </a:r>
          </a:p>
          <a:p>
            <a:r>
              <a:rPr lang="ru-RU" sz="1400" dirty="0"/>
              <a:t>кандидат технических наук, доцент, директор  Северо-Западного межвузовского регионального учебно-научного центра "СПбПУ - ФЕСТО",</a:t>
            </a:r>
            <a:br>
              <a:rPr lang="ru-RU" sz="1400" dirty="0"/>
            </a:br>
            <a:r>
              <a:rPr lang="ru-RU" sz="1400" dirty="0"/>
              <a:t>доцент Высшей школы </a:t>
            </a:r>
            <a:r>
              <a:rPr lang="ru-RU" sz="1400" dirty="0" err="1"/>
              <a:t>киберфизических</a:t>
            </a:r>
            <a:r>
              <a:rPr lang="ru-RU" sz="1400" dirty="0"/>
              <a:t> систем и управления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C163000-CD04-0B4E-A48F-E3A9DBAE7F36}"/>
              </a:ext>
            </a:extLst>
          </p:cNvPr>
          <p:cNvSpPr txBox="1">
            <a:spLocks/>
          </p:cNvSpPr>
          <p:nvPr/>
        </p:nvSpPr>
        <p:spPr>
          <a:xfrm>
            <a:off x="0" y="389037"/>
            <a:ext cx="12192001" cy="879046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Цифровизация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научного эксперимента (виртуальная лаборатория)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0356" y="1496996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Теоретические занятия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0356" y="2792637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Практические занятия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0349" y="4239187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Самостоятельная работа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90352" y="3161969"/>
            <a:ext cx="80882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Проектная работа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Облачные и граничные вычисления как вспомогательные технологии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Задача: Сбор, агрегирование и хранение данных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Визуализация данных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90356" y="1981200"/>
            <a:ext cx="6027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Промышленные компьютеры и сети  в управлении процессами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Интегрированные интеллектуальные системы управления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Цифровой двойник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43688" y="4617041"/>
            <a:ext cx="8194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Создание базы данных в облаке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Разработка небольшой структуры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Запись данных в базу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Создание правил для пересылки данных из стека </a:t>
            </a:r>
            <a:r>
              <a:rPr lang="ru-RU" sz="1600" dirty="0" err="1"/>
              <a:t>IoT</a:t>
            </a:r>
            <a:r>
              <a:rPr lang="ru-RU" sz="1600" dirty="0"/>
              <a:t> в сервис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Визуализация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Идентификация полезной информации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Учет взаимодействия с пользователем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Структурирование шаблона для визуализации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Визуализация измерений: данные временного ряда</a:t>
            </a:r>
          </a:p>
        </p:txBody>
      </p:sp>
      <p:sp>
        <p:nvSpPr>
          <p:cNvPr id="3" name="AutoShape 2" descr="https://af12.mail.ru/cgi-bin/readmsg?id=16654002510291133487;0;1&amp;mode=attachment&amp;email=kletskina_taisiya@mail.ru&amp;ct=image%2fjpeg&amp;cn=Potekhin%27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af12.mail.ru/cgi-bin/readmsg?id=16654002510291133487;0;1&amp;mode=attachment&amp;email=kletskina_taisiya@mail.ru&amp;ct=image%2fjpeg&amp;cn=Potekhin%27.jpg&amp;cte=bi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Downloads\Potekhin'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3" y="1581480"/>
            <a:ext cx="2362976" cy="303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6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6C89A1-DE35-0742-B537-DB2F22EFAFAB}"/>
              </a:ext>
            </a:extLst>
          </p:cNvPr>
          <p:cNvSpPr txBox="1"/>
          <p:nvPr/>
        </p:nvSpPr>
        <p:spPr>
          <a:xfrm>
            <a:off x="195527" y="4478399"/>
            <a:ext cx="350520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Калмыкова Светлана Владимировна</a:t>
            </a:r>
            <a:r>
              <a:rPr lang="ru-RU" sz="1400" dirty="0"/>
              <a:t>,</a:t>
            </a:r>
          </a:p>
          <a:p>
            <a:r>
              <a:rPr lang="ru-RU" sz="1400" dirty="0"/>
              <a:t>кандидат педагогических наук директор Северо-Западного регионального центра компетенций в области онлайн-обучения СПбПУ, директор Центра открытого образования, доцент Высшей школы административного управления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C163000-CD04-0B4E-A48F-E3A9DBAE7F36}"/>
              </a:ext>
            </a:extLst>
          </p:cNvPr>
          <p:cNvSpPr txBox="1">
            <a:spLocks/>
          </p:cNvSpPr>
          <p:nvPr/>
        </p:nvSpPr>
        <p:spPr>
          <a:xfrm>
            <a:off x="0" y="389037"/>
            <a:ext cx="12192001" cy="879046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Цифровизация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образования (онлайн образование)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0356" y="1496996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Теоретические занятия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0352" y="2955096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Практические занятия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3695" y="4663065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Самостоятельная работа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90356" y="3431664"/>
            <a:ext cx="80882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Проектирование раздела онлайн-ресурса.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Размещение материалов в </a:t>
            </a:r>
            <a:r>
              <a:rPr lang="en-US" sz="1600" dirty="0"/>
              <a:t>Moodle</a:t>
            </a:r>
            <a:r>
              <a:rPr lang="ru-RU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Использование возможностей  </a:t>
            </a:r>
            <a:r>
              <a:rPr lang="en-US" sz="1600" dirty="0"/>
              <a:t>Moodle</a:t>
            </a:r>
            <a:r>
              <a:rPr lang="ru-RU" sz="1600" dirty="0"/>
              <a:t> для построения различных образовательных траекторий</a:t>
            </a:r>
            <a:endParaRPr lang="ru-RU" sz="16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90356" y="1981200"/>
            <a:ext cx="63314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/>
              <a:t>Цифровизация</a:t>
            </a:r>
            <a:r>
              <a:rPr lang="ru-RU" sz="1600" dirty="0"/>
              <a:t> образования – основные тренды.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Онлайн-курсы – форматы и этапы разработки.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Модели вовлечения онлайн-ресурсов в образовательный процесс.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43695" y="5145718"/>
            <a:ext cx="8194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Применение изученных материалов для реорганизации собственных образовательных ресурсов и образовательного процесса.</a:t>
            </a:r>
          </a:p>
        </p:txBody>
      </p:sp>
      <p:pic>
        <p:nvPicPr>
          <p:cNvPr id="3074" name="Picture 2" descr="Санкт-Петербург | С.В. Калмыкова: «Негативно на онлайн-курсы реагируют те,  кто не привыкли учиться» - БезФорма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3" t="15634" r="11999" b="40479"/>
          <a:stretch/>
        </p:blipFill>
        <p:spPr bwMode="auto">
          <a:xfrm>
            <a:off x="385215" y="1681662"/>
            <a:ext cx="2685789" cy="25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26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6C89A1-DE35-0742-B537-DB2F22EFAFAB}"/>
              </a:ext>
            </a:extLst>
          </p:cNvPr>
          <p:cNvSpPr txBox="1"/>
          <p:nvPr/>
        </p:nvSpPr>
        <p:spPr>
          <a:xfrm>
            <a:off x="527538" y="4851144"/>
            <a:ext cx="29081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Емельянова Ольга Геннадьевна</a:t>
            </a:r>
            <a:r>
              <a:rPr lang="ru-RU" sz="1400" dirty="0"/>
              <a:t>,</a:t>
            </a:r>
          </a:p>
          <a:p>
            <a:r>
              <a:rPr lang="ru-RU" sz="1400" dirty="0"/>
              <a:t>начальник отдела международных образовательных программ и академической мобильности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C163000-CD04-0B4E-A48F-E3A9DBAE7F36}"/>
              </a:ext>
            </a:extLst>
          </p:cNvPr>
          <p:cNvSpPr txBox="1">
            <a:spLocks/>
          </p:cNvSpPr>
          <p:nvPr/>
        </p:nvSpPr>
        <p:spPr>
          <a:xfrm>
            <a:off x="0" y="389037"/>
            <a:ext cx="12192001" cy="879046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4.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Цифровизация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краткосрочных образовательных программ</a:t>
            </a:r>
          </a:p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                                                                        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гибридный формат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)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0356" y="1496996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Теоретические занятия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0356" y="3299096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Практические занятия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0354" y="5201674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Самостоятельная работа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90354" y="3755124"/>
            <a:ext cx="80882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преподавании курса используются практические занятия с использованием тестов, кейсов по дисциплине, данных из Интернета, периодической литературы и других источников.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Сквозной кейс «Разработка краткосрочной образовательной программы в гибридном формате»</a:t>
            </a:r>
          </a:p>
          <a:p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90356" y="1975657"/>
            <a:ext cx="86223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Современные модели краткосрочных образовательных программ и выбор стратегии их развития и реализации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Разработка краткосрочной образовательной программы в гибридном формате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Управление краткосрочной образовательной программой: от стратегических целей к оперативному управлению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43693" y="5663304"/>
            <a:ext cx="8194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Подготовка к лекционным занятиям происходит в виде предварительного изучения обучающимися раздаточного материала по теме лекции.</a:t>
            </a:r>
          </a:p>
        </p:txBody>
      </p:sp>
      <p:pic>
        <p:nvPicPr>
          <p:cNvPr id="3" name="Picture 2" descr="D:\Downloads\attachmen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6" y="1768415"/>
            <a:ext cx="2118305" cy="288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998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6C89A1-DE35-0742-B537-DB2F22EFAFAB}"/>
              </a:ext>
            </a:extLst>
          </p:cNvPr>
          <p:cNvSpPr txBox="1"/>
          <p:nvPr/>
        </p:nvSpPr>
        <p:spPr>
          <a:xfrm>
            <a:off x="703288" y="4709197"/>
            <a:ext cx="30333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Тучкевич Владимир Максимович</a:t>
            </a:r>
            <a:r>
              <a:rPr lang="ru-RU" sz="1400" dirty="0"/>
              <a:t>,</a:t>
            </a:r>
          </a:p>
          <a:p>
            <a:r>
              <a:rPr lang="ru-RU" sz="1400" b="0" i="0" dirty="0">
                <a:effectLst/>
                <a:latin typeface="Ubuntu"/>
              </a:rPr>
              <a:t>начальник управления</a:t>
            </a:r>
            <a:r>
              <a:rPr lang="ru-RU" sz="1400" dirty="0">
                <a:latin typeface="Ubuntu"/>
              </a:rPr>
              <a:t> развития порталов и мобильных приложений</a:t>
            </a:r>
            <a:r>
              <a:rPr lang="ru-RU" sz="1400" b="0" i="0" dirty="0">
                <a:effectLst/>
                <a:latin typeface="Ubuntu"/>
              </a:rPr>
              <a:t>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effectLst/>
                <a:latin typeface="Ubuntu"/>
              </a:rPr>
              <a:t>старший педагог дополнительного образования В</a:t>
            </a:r>
            <a:r>
              <a:rPr lang="ru-RU" sz="1400" dirty="0">
                <a:latin typeface="Ubuntu"/>
              </a:rPr>
              <a:t>ысшей инженерной школы</a:t>
            </a:r>
            <a:endParaRPr lang="ru-RU" sz="14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C163000-CD04-0B4E-A48F-E3A9DBAE7F36}"/>
              </a:ext>
            </a:extLst>
          </p:cNvPr>
          <p:cNvSpPr txBox="1">
            <a:spLocks/>
          </p:cNvSpPr>
          <p:nvPr/>
        </p:nvSpPr>
        <p:spPr>
          <a:xfrm>
            <a:off x="0" y="389037"/>
            <a:ext cx="12192001" cy="879046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5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Дизайн информационной среды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0356" y="1496996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Теоретические занятия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0351" y="3363257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Практические занятия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0354" y="4860186"/>
            <a:ext cx="830164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Самостоятельная работа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90351" y="1949404"/>
            <a:ext cx="80882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155" marR="207645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Times New Roman" panose="02020603050405020304" pitchFamily="18" charset="0"/>
              </a:rPr>
              <a:t>Аудит информационной среды университет</a:t>
            </a:r>
          </a:p>
          <a:p>
            <a:pPr marL="351155" marR="207645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Times New Roman" panose="02020603050405020304" pitchFamily="18" charset="0"/>
              </a:rPr>
              <a:t>Эффективное использование информационных ресурсов университета</a:t>
            </a:r>
          </a:p>
          <a:p>
            <a:pPr marL="351155" marR="207645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Times New Roman" panose="02020603050405020304" pitchFamily="18" charset="0"/>
              </a:rPr>
              <a:t>Инструменты для формирования единой информационной среды: дизайн, брендбук, стандарты, шаблоны</a:t>
            </a:r>
            <a:endParaRPr lang="en-US" sz="1600" dirty="0">
              <a:effectLst/>
              <a:ea typeface="Times New Roman" panose="02020603050405020304" pitchFamily="18" charset="0"/>
            </a:endParaRPr>
          </a:p>
          <a:p>
            <a:pPr marL="351155" marR="207645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Times New Roman" panose="02020603050405020304" pitchFamily="18" charset="0"/>
              </a:rPr>
              <a:t>Домен университета: структура и подходы к программированию</a:t>
            </a:r>
          </a:p>
          <a:p>
            <a:pPr marL="351155" marR="207645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3671" y="5422128"/>
            <a:ext cx="8194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5285" marR="13462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Times New Roman" panose="02020603050405020304" pitchFamily="18" charset="0"/>
              </a:rPr>
              <a:t>Анализ структуры информационной среды университета, подготовка предложений по применению инструментов для ее изучения и оптимизации</a:t>
            </a:r>
          </a:p>
        </p:txBody>
      </p:sp>
      <p:pic>
        <p:nvPicPr>
          <p:cNvPr id="2050" name="Picture 2" descr="Управление развития порталов и мобильных прилож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8" y="1590222"/>
            <a:ext cx="2264927" cy="301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83B782C-95DA-4ED6-BE85-76486797D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356" y="3869527"/>
            <a:ext cx="5182737" cy="7848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информационной средой университета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базами данных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Проектирование информационной архитектуры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9744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1287</Words>
  <Application>Microsoft Office PowerPoint</Application>
  <PresentationFormat>Широкоэкранный</PresentationFormat>
  <Paragraphs>222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Ubuntu</vt:lpstr>
      <vt:lpstr>Тема Office</vt:lpstr>
      <vt:lpstr>Презентация PowerPoint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Цифровое исследовательское лидерство</dc:title>
  <dc:creator>Таисья Клецкина</dc:creator>
  <cp:lastModifiedBy>Екатерина</cp:lastModifiedBy>
  <cp:revision>118</cp:revision>
  <dcterms:created xsi:type="dcterms:W3CDTF">2022-09-29T19:07:29Z</dcterms:created>
  <dcterms:modified xsi:type="dcterms:W3CDTF">2022-12-01T15:19:38Z</dcterms:modified>
</cp:coreProperties>
</file>